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16"/>
  </p:notesMasterIdLst>
  <p:sldIdLst>
    <p:sldId id="256" r:id="rId5"/>
    <p:sldId id="259" r:id="rId6"/>
    <p:sldId id="260" r:id="rId7"/>
    <p:sldId id="262" r:id="rId8"/>
    <p:sldId id="261" r:id="rId9"/>
    <p:sldId id="264" r:id="rId10"/>
    <p:sldId id="265" r:id="rId11"/>
    <p:sldId id="263" r:id="rId12"/>
    <p:sldId id="269" r:id="rId13"/>
    <p:sldId id="267" r:id="rId14"/>
    <p:sldId id="266" r:id="rId15"/>
  </p:sldIdLst>
  <p:sldSz cx="9144000" cy="5143500" type="screen16x9"/>
  <p:notesSz cx="6858000" cy="9144000"/>
  <p:embeddedFontLst>
    <p:embeddedFont>
      <p:font typeface="Chewy" panose="020B0604020202020204" charset="0"/>
      <p:regular r:id="rId17"/>
    </p:embeddedFont>
    <p:embeddedFont>
      <p:font typeface="Impact" panose="020B0806030902050204" pitchFamily="34" charset="0"/>
      <p:regular r:id="rId18"/>
    </p:embeddedFont>
    <p:embeddedFont>
      <p:font typeface="Nunito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76EE63-1B4C-4DE8-A4CE-CC72B0D7038F}" v="7" dt="2023-10-04T11:52:18.190"/>
  </p1510:revLst>
</p1510:revInfo>
</file>

<file path=ppt/tableStyles.xml><?xml version="1.0" encoding="utf-8"?>
<a:tblStyleLst xmlns:a="http://schemas.openxmlformats.org/drawingml/2006/main" def="{AF174B6F-A279-4F8A-A428-E0D5C8C73F52}">
  <a:tblStyle styleId="{AF174B6F-A279-4F8A-A428-E0D5C8C73F5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1272B08-3433-4587-8DF9-2749DC82E36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355" autoAdjust="0"/>
  </p:normalViewPr>
  <p:slideViewPr>
    <p:cSldViewPr snapToGrid="0">
      <p:cViewPr varScale="1">
        <p:scale>
          <a:sx n="96" d="100"/>
          <a:sy n="96" d="100"/>
        </p:scale>
        <p:origin x="106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ra Lipar" userId="S::llipar@ostrzic.si::464815bb-93dd-43c1-89e6-38bd62074e76" providerId="AD" clId="Web-{3676EE63-1B4C-4DE8-A4CE-CC72B0D7038F}"/>
    <pc:docChg chg="modSld">
      <pc:chgData name="Lara Lipar" userId="S::llipar@ostrzic.si::464815bb-93dd-43c1-89e6-38bd62074e76" providerId="AD" clId="Web-{3676EE63-1B4C-4DE8-A4CE-CC72B0D7038F}" dt="2023-10-04T11:52:16.706" v="1" actId="20577"/>
      <pc:docMkLst>
        <pc:docMk/>
      </pc:docMkLst>
      <pc:sldChg chg="modSp">
        <pc:chgData name="Lara Lipar" userId="S::llipar@ostrzic.si::464815bb-93dd-43c1-89e6-38bd62074e76" providerId="AD" clId="Web-{3676EE63-1B4C-4DE8-A4CE-CC72B0D7038F}" dt="2023-10-04T11:52:16.706" v="1" actId="20577"/>
        <pc:sldMkLst>
          <pc:docMk/>
          <pc:sldMk cId="0" sldId="261"/>
        </pc:sldMkLst>
        <pc:spChg chg="mod">
          <ac:chgData name="Lara Lipar" userId="S::llipar@ostrzic.si::464815bb-93dd-43c1-89e6-38bd62074e76" providerId="AD" clId="Web-{3676EE63-1B4C-4DE8-A4CE-CC72B0D7038F}" dt="2023-10-04T11:52:16.706" v="1" actId="20577"/>
          <ac:spMkLst>
            <pc:docMk/>
            <pc:sldMk cId="0" sldId="261"/>
            <ac:spMk id="116" creationId="{00000000-0000-0000-0000-000000000000}"/>
          </ac:spMkLst>
        </pc:spChg>
      </pc:sldChg>
      <pc:sldChg chg="modSp">
        <pc:chgData name="Lara Lipar" userId="S::llipar@ostrzic.si::464815bb-93dd-43c1-89e6-38bd62074e76" providerId="AD" clId="Web-{3676EE63-1B4C-4DE8-A4CE-CC72B0D7038F}" dt="2023-10-04T11:52:11.987" v="0" actId="20577"/>
        <pc:sldMkLst>
          <pc:docMk/>
          <pc:sldMk cId="0" sldId="262"/>
        </pc:sldMkLst>
        <pc:spChg chg="mod">
          <ac:chgData name="Lara Lipar" userId="S::llipar@ostrzic.si::464815bb-93dd-43c1-89e6-38bd62074e76" providerId="AD" clId="Web-{3676EE63-1B4C-4DE8-A4CE-CC72B0D7038F}" dt="2023-10-04T11:52:11.987" v="0" actId="20577"/>
          <ac:spMkLst>
            <pc:docMk/>
            <pc:sldMk cId="0" sldId="262"/>
            <ac:spMk id="124" creationId="{00000000-0000-0000-0000-000000000000}"/>
          </ac:spMkLst>
        </pc:spChg>
      </pc:sldChg>
    </pc:docChg>
  </pc:docChgLst>
  <pc:docChgLst>
    <pc:chgData name="Irena Žnidarič" userId="bd6a5105-f016-47f3-a388-ad4800b969f5" providerId="ADAL" clId="{D184B3A8-EEC3-4BC7-B231-DFA292862A9C}"/>
    <pc:docChg chg="modSld sldOrd">
      <pc:chgData name="Irena Žnidarič" userId="bd6a5105-f016-47f3-a388-ad4800b969f5" providerId="ADAL" clId="{D184B3A8-EEC3-4BC7-B231-DFA292862A9C}" dt="2023-08-30T19:58:55.237" v="0"/>
      <pc:docMkLst>
        <pc:docMk/>
      </pc:docMkLst>
      <pc:sldChg chg="ord">
        <pc:chgData name="Irena Žnidarič" userId="bd6a5105-f016-47f3-a388-ad4800b969f5" providerId="ADAL" clId="{D184B3A8-EEC3-4BC7-B231-DFA292862A9C}" dt="2023-08-30T19:58:55.237" v="0"/>
        <pc:sldMkLst>
          <pc:docMk/>
          <pc:sldMk cId="0" sldId="26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3b10c9353f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3b10c9353f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3b10c9353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3b10c9353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3b10c9353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3b10c9353f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3b10c9353f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3b10c9353f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3b10c9353f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3b10c9353f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3b10c9353f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3b10c9353f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3b10c9353f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3b10c9353f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3b10c9353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3b10c9353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sl"/>
            </a:br>
            <a:r>
              <a:rPr lang="sl"/>
              <a:t>Pri matematiki opravljanje </a:t>
            </a:r>
            <a:r>
              <a:rPr lang="sl" b="1"/>
              <a:t>domačih nalog pomeni sprotno učenje</a:t>
            </a:r>
            <a:r>
              <a:rPr lang="sl"/>
              <a:t>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"/>
              <a:t>Domače naloge so zelo pomembne, saj z  njimi:</a:t>
            </a:r>
            <a:br>
              <a:rPr lang="sl"/>
            </a:br>
            <a:r>
              <a:rPr lang="sl"/>
              <a:t>- ponoviš snov zadnje ure matematike;</a:t>
            </a:r>
            <a:br>
              <a:rPr lang="sl"/>
            </a:br>
            <a:r>
              <a:rPr lang="sl"/>
              <a:t>- jo s tem utrdiš in si jo še bolj zapomniš;</a:t>
            </a:r>
            <a:br>
              <a:rPr lang="sl"/>
            </a:br>
            <a:r>
              <a:rPr lang="sl"/>
              <a:t>- dobiš dober vpogled v to, kakšno je tvoje znanje.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" b="1"/>
              <a:t>Pozor! Domača naloga izgubi ves učinek, če je ne narediš sam/a.</a:t>
            </a:r>
            <a:r>
              <a:rPr lang="sl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3b10c9353f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3b10c9353f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442650" y="305400"/>
            <a:ext cx="8258700" cy="4532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1549200" y="632750"/>
            <a:ext cx="6045600" cy="15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5000" dirty="0">
                <a:latin typeface="Chewy"/>
                <a:ea typeface="Chewy"/>
                <a:cs typeface="Chewy"/>
                <a:sym typeface="Chewy"/>
              </a:rPr>
              <a:t>O</a:t>
            </a:r>
            <a:r>
              <a:rPr lang="sl" sz="5000" dirty="0">
                <a:latin typeface="Chewy"/>
                <a:ea typeface="Chewy"/>
                <a:cs typeface="Chewy"/>
                <a:sym typeface="Chewy"/>
              </a:rPr>
              <a:t>dgovornost do učenja</a:t>
            </a:r>
            <a:endParaRPr sz="5000" dirty="0">
              <a:latin typeface="Chewy"/>
              <a:ea typeface="Chewy"/>
              <a:cs typeface="Chewy"/>
              <a:sym typeface="Chewy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050" y="2557800"/>
            <a:ext cx="2159226" cy="2159224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1997100" y="2755400"/>
            <a:ext cx="5149800" cy="12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2200" b="1" dirty="0">
                <a:latin typeface="Nunito"/>
                <a:ea typeface="Nunito"/>
                <a:cs typeface="Nunito"/>
                <a:sym typeface="Nunito"/>
              </a:rPr>
              <a:t>Življenje je kot matematika</a:t>
            </a:r>
            <a:endParaRPr sz="2200" b="1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2200" b="1" dirty="0">
                <a:latin typeface="Nunito"/>
                <a:ea typeface="Nunito"/>
                <a:cs typeface="Nunito"/>
                <a:sym typeface="Nunito"/>
              </a:rPr>
              <a:t>- preprosto,</a:t>
            </a:r>
            <a:endParaRPr sz="2200" b="1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2200" b="1" dirty="0">
                <a:latin typeface="Nunito"/>
                <a:ea typeface="Nunito"/>
                <a:cs typeface="Nunito"/>
                <a:sym typeface="Nunito"/>
              </a:rPr>
              <a:t>a se zlahka zaplete.</a:t>
            </a:r>
            <a:endParaRPr sz="2200" b="1" dirty="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25200" y="2755388"/>
            <a:ext cx="2228850" cy="204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4"/>
          <p:cNvSpPr/>
          <p:nvPr/>
        </p:nvSpPr>
        <p:spPr>
          <a:xfrm>
            <a:off x="442650" y="305400"/>
            <a:ext cx="8258700" cy="4532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4"/>
          <p:cNvSpPr txBox="1"/>
          <p:nvPr/>
        </p:nvSpPr>
        <p:spPr>
          <a:xfrm>
            <a:off x="503900" y="445500"/>
            <a:ext cx="8073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3400">
                <a:latin typeface="Impact"/>
                <a:ea typeface="Impact"/>
                <a:cs typeface="Impact"/>
                <a:sym typeface="Impact"/>
              </a:rPr>
              <a:t>OCENJEVALNA LESTVICA</a:t>
            </a:r>
            <a:endParaRPr sz="3400" b="1">
              <a:latin typeface="Impact"/>
              <a:ea typeface="Impact"/>
              <a:cs typeface="Impact"/>
              <a:sym typeface="Impact"/>
            </a:endParaRPr>
          </a:p>
        </p:txBody>
      </p:sp>
      <p:graphicFrame>
        <p:nvGraphicFramePr>
          <p:cNvPr id="181" name="Google Shape;181;p24"/>
          <p:cNvGraphicFramePr/>
          <p:nvPr>
            <p:extLst>
              <p:ext uri="{D42A27DB-BD31-4B8C-83A1-F6EECF244321}">
                <p14:modId xmlns:p14="http://schemas.microsoft.com/office/powerpoint/2010/main" val="2574648822"/>
              </p:ext>
            </p:extLst>
          </p:nvPr>
        </p:nvGraphicFramePr>
        <p:xfrm>
          <a:off x="662325" y="1153500"/>
          <a:ext cx="7819350" cy="3021534"/>
        </p:xfrm>
        <a:graphic>
          <a:graphicData uri="http://schemas.openxmlformats.org/drawingml/2006/table">
            <a:tbl>
              <a:tblPr>
                <a:noFill/>
                <a:tableStyleId>{D1272B08-3433-4587-8DF9-2749DC82E368}</a:tableStyleId>
              </a:tblPr>
              <a:tblGrid>
                <a:gridCol w="3640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8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2000" b="1">
                          <a:solidFill>
                            <a:schemeClr val="dk1"/>
                          </a:solidFill>
                        </a:rPr>
                        <a:t>doseženi odstotki</a:t>
                      </a:r>
                      <a:endParaRPr sz="2000"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2000" b="1">
                          <a:solidFill>
                            <a:schemeClr val="dk1"/>
                          </a:solidFill>
                        </a:rPr>
                        <a:t>ocena</a:t>
                      </a:r>
                      <a:endParaRPr sz="2000"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88900" lvl="0" indent="0" algn="ctr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2000">
                          <a:solidFill>
                            <a:schemeClr val="dk1"/>
                          </a:solidFill>
                        </a:rPr>
                        <a:t>do 49</a:t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DE4C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2000">
                          <a:solidFill>
                            <a:schemeClr val="dk1"/>
                          </a:solidFill>
                        </a:rPr>
                        <a:t>nzd (1)</a:t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DE4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88900" lvl="0" indent="0" algn="ctr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2000">
                          <a:solidFill>
                            <a:schemeClr val="dk1"/>
                          </a:solidFill>
                        </a:rPr>
                        <a:t>50 - 64</a:t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2000">
                          <a:solidFill>
                            <a:schemeClr val="dk1"/>
                          </a:solidFill>
                        </a:rPr>
                        <a:t>zd (2)</a:t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88900" lvl="0" indent="0" algn="ctr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2000">
                          <a:solidFill>
                            <a:schemeClr val="dk1"/>
                          </a:solidFill>
                        </a:rPr>
                        <a:t>65 - 79</a:t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B9FBC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2000">
                          <a:solidFill>
                            <a:schemeClr val="dk1"/>
                          </a:solidFill>
                        </a:rPr>
                        <a:t>db (3)</a:t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B9FB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88900" lvl="0" indent="0" algn="ctr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2000" dirty="0">
                          <a:solidFill>
                            <a:schemeClr val="dk1"/>
                          </a:solidFill>
                        </a:rPr>
                        <a:t>80 - 89</a:t>
                      </a:r>
                      <a:endParaRPr sz="2000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90DBF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2000">
                          <a:solidFill>
                            <a:schemeClr val="dk1"/>
                          </a:solidFill>
                        </a:rPr>
                        <a:t>pdb (4)</a:t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90D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88900" lvl="0" indent="0" algn="ctr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2000" dirty="0">
                          <a:solidFill>
                            <a:schemeClr val="dk1"/>
                          </a:solidFill>
                        </a:rPr>
                        <a:t>90 - 100</a:t>
                      </a:r>
                      <a:endParaRPr sz="2000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1C0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2000" dirty="0">
                          <a:solidFill>
                            <a:schemeClr val="dk1"/>
                          </a:solidFill>
                        </a:rPr>
                        <a:t>odl (5)</a:t>
                      </a:r>
                      <a:endParaRPr sz="2000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1C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/>
          <p:nvPr/>
        </p:nvSpPr>
        <p:spPr>
          <a:xfrm>
            <a:off x="442650" y="305400"/>
            <a:ext cx="8258700" cy="4532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3"/>
          <p:cNvSpPr txBox="1"/>
          <p:nvPr/>
        </p:nvSpPr>
        <p:spPr>
          <a:xfrm>
            <a:off x="503900" y="445500"/>
            <a:ext cx="2604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3400">
                <a:latin typeface="Impact"/>
                <a:ea typeface="Impact"/>
                <a:cs typeface="Impact"/>
                <a:sym typeface="Impact"/>
              </a:rPr>
              <a:t>ZAPOMNI SI …</a:t>
            </a:r>
            <a:endParaRPr sz="3400" b="1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67" name="Google Shape;167;p23"/>
          <p:cNvSpPr/>
          <p:nvPr/>
        </p:nvSpPr>
        <p:spPr>
          <a:xfrm>
            <a:off x="592100" y="2395725"/>
            <a:ext cx="3459600" cy="2122800"/>
          </a:xfrm>
          <a:prstGeom prst="snip1Rect">
            <a:avLst>
              <a:gd name="adj" fmla="val 50000"/>
            </a:avLst>
          </a:prstGeom>
          <a:solidFill>
            <a:srgbClr val="B9FBC0"/>
          </a:solidFill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3"/>
          <p:cNvSpPr/>
          <p:nvPr/>
        </p:nvSpPr>
        <p:spPr>
          <a:xfrm flipH="1">
            <a:off x="5117175" y="2395725"/>
            <a:ext cx="3459600" cy="2122800"/>
          </a:xfrm>
          <a:prstGeom prst="snip1Rect">
            <a:avLst>
              <a:gd name="adj" fmla="val 50000"/>
            </a:avLst>
          </a:prstGeom>
          <a:solidFill>
            <a:srgbClr val="F1C0E8"/>
          </a:solidFill>
          <a:ln w="1905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3"/>
          <p:cNvSpPr/>
          <p:nvPr/>
        </p:nvSpPr>
        <p:spPr>
          <a:xfrm rot="10800000">
            <a:off x="2954400" y="1154050"/>
            <a:ext cx="3235200" cy="2194200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90DBF4"/>
          </a:solidFill>
          <a:ln w="1905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3"/>
          <p:cNvSpPr txBox="1"/>
          <p:nvPr/>
        </p:nvSpPr>
        <p:spPr>
          <a:xfrm>
            <a:off x="3072000" y="1479775"/>
            <a:ext cx="30000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sl" sz="39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rPr>
              <a:t>NE OBUPAJ! </a:t>
            </a:r>
            <a:endParaRPr sz="3900">
              <a:solidFill>
                <a:schemeClr val="dk1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171" name="Google Shape;171;p23"/>
          <p:cNvSpPr txBox="1"/>
          <p:nvPr/>
        </p:nvSpPr>
        <p:spPr>
          <a:xfrm>
            <a:off x="592100" y="2780650"/>
            <a:ext cx="3459600" cy="17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sl" sz="28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rPr>
              <a:t>BODI VZTRAJEN/NA, </a:t>
            </a:r>
            <a:endParaRPr sz="2800">
              <a:solidFill>
                <a:schemeClr val="dk1"/>
              </a:solidFill>
              <a:latin typeface="Chewy"/>
              <a:ea typeface="Chewy"/>
              <a:cs typeface="Chewy"/>
              <a:sym typeface="Chewy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sl" sz="28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rPr>
              <a:t>TRMAST/A IN VERJEMI, DA ZMOREŠ.</a:t>
            </a:r>
            <a:endParaRPr sz="2800">
              <a:solidFill>
                <a:schemeClr val="dk1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172" name="Google Shape;172;p23"/>
          <p:cNvSpPr txBox="1"/>
          <p:nvPr/>
        </p:nvSpPr>
        <p:spPr>
          <a:xfrm>
            <a:off x="5117175" y="3348250"/>
            <a:ext cx="3459600" cy="11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sl" sz="28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rPr>
              <a:t>CE NE GRE IN NE GRE, PROSI ZA POMOC!</a:t>
            </a:r>
            <a:endParaRPr sz="2800">
              <a:solidFill>
                <a:schemeClr val="dk1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173" name="Google Shape;173;p23"/>
          <p:cNvSpPr txBox="1"/>
          <p:nvPr/>
        </p:nvSpPr>
        <p:spPr>
          <a:xfrm>
            <a:off x="5193375" y="3287775"/>
            <a:ext cx="343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sl" sz="1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rPr>
              <a:t>V</a:t>
            </a:r>
            <a:endParaRPr sz="1000">
              <a:solidFill>
                <a:schemeClr val="dk1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174" name="Google Shape;174;p23"/>
          <p:cNvSpPr txBox="1"/>
          <p:nvPr/>
        </p:nvSpPr>
        <p:spPr>
          <a:xfrm>
            <a:off x="7243975" y="3810700"/>
            <a:ext cx="343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sl" sz="1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rPr>
              <a:t>V</a:t>
            </a:r>
            <a:endParaRPr sz="1000">
              <a:solidFill>
                <a:schemeClr val="dk1"/>
              </a:solidFill>
              <a:latin typeface="Chewy"/>
              <a:ea typeface="Chewy"/>
              <a:cs typeface="Chewy"/>
              <a:sym typeface="Chew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/>
          <p:nvPr/>
        </p:nvSpPr>
        <p:spPr>
          <a:xfrm>
            <a:off x="442650" y="305400"/>
            <a:ext cx="8258700" cy="4532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6"/>
          <p:cNvSpPr txBox="1"/>
          <p:nvPr/>
        </p:nvSpPr>
        <p:spPr>
          <a:xfrm>
            <a:off x="1643100" y="716150"/>
            <a:ext cx="58578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3400" b="1" dirty="0">
                <a:latin typeface="Impact"/>
                <a:ea typeface="Impact"/>
                <a:cs typeface="Impact"/>
                <a:sym typeface="Impact"/>
              </a:rPr>
              <a:t>KAJ LAHKO STORIM, DA BOM PRI POUKU USPEŠEN?</a:t>
            </a:r>
            <a:endParaRPr sz="3400" b="1" dirty="0"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00" name="Google Shape;100;p16"/>
          <p:cNvPicPr preferRelativeResize="0"/>
          <p:nvPr/>
        </p:nvPicPr>
        <p:blipFill rotWithShape="1">
          <a:blip r:embed="rId3">
            <a:alphaModFix/>
          </a:blip>
          <a:srcRect t="19912" b="31874"/>
          <a:stretch/>
        </p:blipFill>
        <p:spPr>
          <a:xfrm>
            <a:off x="1239038" y="2155450"/>
            <a:ext cx="6665925" cy="250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/>
          <p:nvPr/>
        </p:nvSpPr>
        <p:spPr>
          <a:xfrm>
            <a:off x="442650" y="305400"/>
            <a:ext cx="8258700" cy="4532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7"/>
          <p:cNvSpPr txBox="1"/>
          <p:nvPr/>
        </p:nvSpPr>
        <p:spPr>
          <a:xfrm>
            <a:off x="442650" y="522250"/>
            <a:ext cx="8258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44500" algn="ctr" rtl="0">
              <a:spcBef>
                <a:spcPts val="0"/>
              </a:spcBef>
              <a:spcAft>
                <a:spcPts val="0"/>
              </a:spcAft>
              <a:buSzPts val="3400"/>
              <a:buFont typeface="Impact"/>
              <a:buAutoNum type="arabicPeriod"/>
            </a:pPr>
            <a:r>
              <a:rPr lang="sl" sz="3400">
                <a:latin typeface="Impact"/>
                <a:ea typeface="Impact"/>
                <a:cs typeface="Impact"/>
                <a:sym typeface="Impact"/>
              </a:rPr>
              <a:t>REDNO PRINAŠAJ </a:t>
            </a:r>
            <a:r>
              <a:rPr lang="sl" sz="3400" b="1">
                <a:latin typeface="Impact"/>
                <a:ea typeface="Impact"/>
                <a:cs typeface="Impact"/>
                <a:sym typeface="Impact"/>
              </a:rPr>
              <a:t>UREJENE</a:t>
            </a:r>
            <a:r>
              <a:rPr lang="sl" sz="3400">
                <a:latin typeface="Impact"/>
                <a:ea typeface="Impact"/>
                <a:cs typeface="Impact"/>
                <a:sym typeface="Impact"/>
              </a:rPr>
              <a:t> UČNE PRIPOMOČKE</a:t>
            </a:r>
            <a:endParaRPr sz="34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07" name="Google Shape;107;p17"/>
          <p:cNvSpPr txBox="1"/>
          <p:nvPr/>
        </p:nvSpPr>
        <p:spPr>
          <a:xfrm>
            <a:off x="872875" y="1400400"/>
            <a:ext cx="4679100" cy="1723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sl" sz="2000" dirty="0"/>
              <a:t>zvezek</a:t>
            </a:r>
            <a:endParaRPr sz="2000" dirty="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sl" sz="2000" dirty="0"/>
              <a:t>učbenik</a:t>
            </a:r>
            <a:endParaRPr sz="2000" dirty="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sl" sz="2000" dirty="0"/>
              <a:t>ošiljen svinčnik ali tehnični svinčnik</a:t>
            </a:r>
            <a:endParaRPr sz="2000" dirty="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sl" sz="2000" dirty="0"/>
              <a:t>radirka</a:t>
            </a:r>
            <a:endParaRPr sz="2000" dirty="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❏"/>
            </a:pPr>
            <a:r>
              <a:rPr lang="sl" sz="2000" dirty="0"/>
              <a:t>pisala različnih barv, markerji</a:t>
            </a:r>
            <a:endParaRPr sz="2000" dirty="0"/>
          </a:p>
        </p:txBody>
      </p:sp>
      <p:sp>
        <p:nvSpPr>
          <p:cNvPr id="108" name="Google Shape;108;p17"/>
          <p:cNvSpPr txBox="1"/>
          <p:nvPr/>
        </p:nvSpPr>
        <p:spPr>
          <a:xfrm>
            <a:off x="3663925" y="4345650"/>
            <a:ext cx="4961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500"/>
              <a:t>* razen, če se z učiteljem ali učiteljico dogovoriš drugače</a:t>
            </a:r>
            <a:endParaRPr sz="1500"/>
          </a:p>
        </p:txBody>
      </p:sp>
      <p:cxnSp>
        <p:nvCxnSpPr>
          <p:cNvPr id="109" name="Google Shape;109;p17"/>
          <p:cNvCxnSpPr/>
          <p:nvPr/>
        </p:nvCxnSpPr>
        <p:spPr>
          <a:xfrm>
            <a:off x="3367950" y="4278150"/>
            <a:ext cx="5261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0" name="Google Shape;11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4876" y="1215450"/>
            <a:ext cx="2580624" cy="2958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/>
          <p:nvPr/>
        </p:nvSpPr>
        <p:spPr>
          <a:xfrm>
            <a:off x="442650" y="305400"/>
            <a:ext cx="8258700" cy="4532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9"/>
          <p:cNvSpPr txBox="1"/>
          <p:nvPr/>
        </p:nvSpPr>
        <p:spPr>
          <a:xfrm>
            <a:off x="442650" y="522250"/>
            <a:ext cx="8258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sl" sz="3400" dirty="0">
                <a:latin typeface="Impact"/>
                <a:ea typeface="Impact"/>
                <a:cs typeface="Impact"/>
                <a:sym typeface="Impact"/>
              </a:rPr>
              <a:t> 2.   </a:t>
            </a:r>
            <a:r>
              <a:rPr lang="sl" sz="3400" b="1" dirty="0">
                <a:latin typeface="Impact"/>
                <a:ea typeface="Impact"/>
                <a:cs typeface="Impact"/>
                <a:sym typeface="Impact"/>
              </a:rPr>
              <a:t>UREJEN </a:t>
            </a:r>
            <a:r>
              <a:rPr lang="sl" sz="3400" dirty="0">
                <a:latin typeface="Impact"/>
                <a:ea typeface="Impact"/>
                <a:cs typeface="Impact"/>
                <a:sym typeface="Impact"/>
              </a:rPr>
              <a:t>IN </a:t>
            </a:r>
            <a:r>
              <a:rPr lang="sl" sz="3400" b="1" dirty="0">
                <a:latin typeface="Impact"/>
                <a:ea typeface="Impact"/>
                <a:cs typeface="Impact"/>
                <a:sym typeface="Impact"/>
              </a:rPr>
              <a:t>PREGLEDEN</a:t>
            </a:r>
            <a:r>
              <a:rPr lang="sl" sz="3400" dirty="0">
                <a:latin typeface="Impact"/>
                <a:ea typeface="Impact"/>
                <a:cs typeface="Impact"/>
                <a:sym typeface="Impact"/>
              </a:rPr>
              <a:t> ZVEZEK</a:t>
            </a:r>
            <a:endParaRPr sz="3400" dirty="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25" name="Google Shape;125;p19"/>
          <p:cNvSpPr txBox="1"/>
          <p:nvPr/>
        </p:nvSpPr>
        <p:spPr>
          <a:xfrm>
            <a:off x="442650" y="1107775"/>
            <a:ext cx="8109600" cy="3016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" sz="2000" dirty="0"/>
              <a:t>→ </a:t>
            </a:r>
            <a:r>
              <a:rPr lang="sl-SI" sz="2000" dirty="0"/>
              <a:t>Zapis v zvezek naj bo</a:t>
            </a:r>
            <a:r>
              <a:rPr lang="sl" sz="2000" dirty="0"/>
              <a:t> čitljiv in urejen. </a:t>
            </a:r>
            <a:endParaRPr sz="2000" dirty="0"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" sz="2000" dirty="0"/>
              <a:t>→ Uporabljaj barvna pisala;</a:t>
            </a:r>
            <a:endParaRPr sz="2000" dirty="0"/>
          </a:p>
          <a:p>
            <a:pPr marL="0" lvl="0" indent="457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" sz="2000" dirty="0"/>
              <a:t>z rdečo barvo zapiši naslove, </a:t>
            </a:r>
            <a:endParaRPr sz="2000" dirty="0"/>
          </a:p>
          <a:p>
            <a:pPr marL="0" lvl="0" indent="457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" sz="2000" dirty="0"/>
              <a:t>definicije, pravila, z ostalimi </a:t>
            </a:r>
            <a:endParaRPr sz="2000" dirty="0"/>
          </a:p>
          <a:p>
            <a:pPr marL="0" lvl="0" indent="457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" sz="2000" dirty="0"/>
              <a:t>poudari postopke ali pomembne</a:t>
            </a:r>
            <a:endParaRPr sz="2000" dirty="0"/>
          </a:p>
          <a:p>
            <a:pPr marL="0" lvl="0" indent="457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" sz="2000" dirty="0"/>
              <a:t>informacije.</a:t>
            </a:r>
            <a:endParaRPr sz="2000" dirty="0"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" sz="2000" dirty="0"/>
              <a:t>→ Ob koncu ure zapiši, 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" sz="2000" dirty="0"/>
              <a:t>     kaj je za domačo nalogo.</a:t>
            </a:r>
            <a:endParaRPr sz="2000" dirty="0"/>
          </a:p>
        </p:txBody>
      </p:sp>
      <p:pic>
        <p:nvPicPr>
          <p:cNvPr id="126" name="Google Shape;12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0025" y="2000675"/>
            <a:ext cx="3898475" cy="277557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/>
          <p:nvPr/>
        </p:nvSpPr>
        <p:spPr>
          <a:xfrm>
            <a:off x="442650" y="305400"/>
            <a:ext cx="8258700" cy="4532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8"/>
          <p:cNvSpPr txBox="1"/>
          <p:nvPr/>
        </p:nvSpPr>
        <p:spPr>
          <a:xfrm>
            <a:off x="442650" y="522250"/>
            <a:ext cx="8258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sl" sz="3400" dirty="0">
                <a:latin typeface="Impact"/>
                <a:ea typeface="Impact"/>
                <a:cs typeface="Impact"/>
                <a:sym typeface="Impact"/>
              </a:rPr>
              <a:t> 3.   PRI POUKU BODI </a:t>
            </a:r>
            <a:r>
              <a:rPr lang="sl" sz="3400" b="1" dirty="0">
                <a:latin typeface="Impact"/>
                <a:ea typeface="Impact"/>
                <a:cs typeface="Impact"/>
                <a:sym typeface="Impact"/>
              </a:rPr>
              <a:t>AKTIVEN</a:t>
            </a:r>
            <a:r>
              <a:rPr lang="sl" sz="3400" dirty="0">
                <a:latin typeface="Impact"/>
                <a:ea typeface="Impact"/>
                <a:cs typeface="Impact"/>
                <a:sym typeface="Impact"/>
              </a:rPr>
              <a:t> / </a:t>
            </a:r>
            <a:r>
              <a:rPr lang="sl" sz="3400" b="1" dirty="0">
                <a:latin typeface="Impact"/>
                <a:ea typeface="Impact"/>
                <a:cs typeface="Impact"/>
                <a:sym typeface="Impact"/>
              </a:rPr>
              <a:t>AKTIVNA</a:t>
            </a:r>
            <a:endParaRPr sz="3400" b="1" dirty="0"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17" name="Google Shape;11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2864425"/>
            <a:ext cx="4133376" cy="1973676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8"/>
          <p:cNvSpPr txBox="1"/>
          <p:nvPr/>
        </p:nvSpPr>
        <p:spPr>
          <a:xfrm>
            <a:off x="864900" y="1230250"/>
            <a:ext cx="74142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2400"/>
              <a:t>Če že </a:t>
            </a:r>
            <a:r>
              <a:rPr lang="sl" sz="2400" b="1"/>
              <a:t>moraš sedeti</a:t>
            </a:r>
            <a:r>
              <a:rPr lang="sl" sz="2400"/>
              <a:t> v šoli, potem je najbolje, da </a:t>
            </a:r>
            <a:r>
              <a:rPr lang="sl" sz="2400" b="1"/>
              <a:t>ta čas dobro izkoristiš</a:t>
            </a:r>
            <a:r>
              <a:rPr lang="sl" sz="2400"/>
              <a:t>.</a:t>
            </a:r>
            <a:endParaRPr sz="240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2400" b="1"/>
              <a:t>Škoda </a:t>
            </a:r>
            <a:r>
              <a:rPr lang="sl" sz="2400"/>
              <a:t>bi bilo, da </a:t>
            </a:r>
            <a:r>
              <a:rPr lang="sl" sz="2400" b="1"/>
              <a:t>stran vržeš celih 45 minut</a:t>
            </a:r>
            <a:r>
              <a:rPr lang="sl" sz="2400"/>
              <a:t>, potem se boš </a:t>
            </a:r>
            <a:r>
              <a:rPr lang="sl" sz="2400" b="1"/>
              <a:t>moral/a učiti doma</a:t>
            </a:r>
            <a:r>
              <a:rPr lang="sl" sz="2400"/>
              <a:t>. 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/>
          <p:nvPr/>
        </p:nvSpPr>
        <p:spPr>
          <a:xfrm>
            <a:off x="0" y="305400"/>
            <a:ext cx="9144000" cy="4532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42" name="Google Shape;142;p21"/>
          <p:cNvGraphicFramePr/>
          <p:nvPr/>
        </p:nvGraphicFramePr>
        <p:xfrm>
          <a:off x="125875" y="400050"/>
          <a:ext cx="8877150" cy="4389030"/>
        </p:xfrm>
        <a:graphic>
          <a:graphicData uri="http://schemas.openxmlformats.org/drawingml/2006/table">
            <a:tbl>
              <a:tblPr>
                <a:noFill/>
                <a:tableStyleId>{AF174B6F-A279-4F8A-A428-E0D5C8C73F52}</a:tableStyleId>
              </a:tblPr>
              <a:tblGrid>
                <a:gridCol w="1832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2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2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b="1"/>
                        <a:t>ANDREJ</a:t>
                      </a:r>
                      <a:endParaRPr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b="1"/>
                        <a:t>BLAŽ</a:t>
                      </a:r>
                      <a:endParaRPr b="1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b="1"/>
                        <a:t>MED POUKOM</a:t>
                      </a:r>
                      <a:endParaRPr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/>
                        <a:t>Andrej med poukom aktivno </a:t>
                      </a:r>
                      <a:r>
                        <a:rPr lang="sl" b="1"/>
                        <a:t>posluša in sodeluje.</a:t>
                      </a:r>
                      <a:endParaRPr b="1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b="1"/>
                        <a:t>čas učenja: </a:t>
                      </a:r>
                      <a:r>
                        <a:rPr lang="sl"/>
                        <a:t>45 min/dan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/>
                        <a:t>Blažu je med poukom </a:t>
                      </a:r>
                      <a:r>
                        <a:rPr lang="sl" b="1"/>
                        <a:t>dolgčas</a:t>
                      </a:r>
                      <a:r>
                        <a:rPr lang="sl"/>
                        <a:t>. Razlaga ga ne zanima, zato je </a:t>
                      </a:r>
                      <a:r>
                        <a:rPr lang="sl" b="1"/>
                        <a:t>ne posluša</a:t>
                      </a:r>
                      <a:r>
                        <a:rPr lang="sl"/>
                        <a:t>.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sl" b="1">
                          <a:solidFill>
                            <a:schemeClr val="dk1"/>
                          </a:solidFill>
                        </a:rPr>
                        <a:t>čas učenja: </a:t>
                      </a:r>
                      <a:r>
                        <a:rPr lang="sl">
                          <a:solidFill>
                            <a:schemeClr val="dk1"/>
                          </a:solidFill>
                        </a:rPr>
                        <a:t>0min/dan</a:t>
                      </a:r>
                      <a:endParaRPr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b="1"/>
                        <a:t>DOMAČE NALOGE</a:t>
                      </a:r>
                      <a:endParaRPr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/>
                        <a:t>Andrej </a:t>
                      </a:r>
                      <a:r>
                        <a:rPr lang="sl" b="1"/>
                        <a:t>redno dela</a:t>
                      </a:r>
                      <a:r>
                        <a:rPr lang="sl"/>
                        <a:t> domačo nalogo, s čimer </a:t>
                      </a:r>
                      <a:r>
                        <a:rPr lang="sl" b="1"/>
                        <a:t>utrdi snov</a:t>
                      </a:r>
                      <a:r>
                        <a:rPr lang="sl"/>
                        <a:t>, ki so jo ta dan jemali.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sl" b="1">
                          <a:solidFill>
                            <a:schemeClr val="dk1"/>
                          </a:solidFill>
                        </a:rPr>
                        <a:t>čas učenja: </a:t>
                      </a:r>
                      <a:r>
                        <a:rPr lang="sl">
                          <a:solidFill>
                            <a:schemeClr val="dk1"/>
                          </a:solidFill>
                        </a:rPr>
                        <a:t>15 min/dan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/>
                        <a:t>Blaž domačih nalog </a:t>
                      </a:r>
                      <a:r>
                        <a:rPr lang="sl" b="1"/>
                        <a:t>ne piše</a:t>
                      </a:r>
                      <a:r>
                        <a:rPr lang="sl"/>
                        <a:t>.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sl" b="1">
                          <a:solidFill>
                            <a:schemeClr val="dk1"/>
                          </a:solidFill>
                        </a:rPr>
                        <a:t>čas učenja: </a:t>
                      </a:r>
                      <a:r>
                        <a:rPr lang="sl">
                          <a:solidFill>
                            <a:schemeClr val="dk1"/>
                          </a:solidFill>
                        </a:rPr>
                        <a:t>0 min/dan</a:t>
                      </a:r>
                      <a:endParaRPr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43" name="Google Shape;14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2250" y="1402125"/>
            <a:ext cx="12492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7250" y="1402126"/>
            <a:ext cx="1213200" cy="14400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5" name="Google Shape;145;p21"/>
          <p:cNvPicPr preferRelativeResize="0"/>
          <p:nvPr/>
        </p:nvPicPr>
        <p:blipFill rotWithShape="1">
          <a:blip r:embed="rId5">
            <a:alphaModFix/>
          </a:blip>
          <a:srcRect b="1146"/>
          <a:stretch/>
        </p:blipFill>
        <p:spPr>
          <a:xfrm>
            <a:off x="5691975" y="3323050"/>
            <a:ext cx="10656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1"/>
          <p:cNvPicPr preferRelativeResize="0"/>
          <p:nvPr/>
        </p:nvPicPr>
        <p:blipFill rotWithShape="1">
          <a:blip r:embed="rId6">
            <a:alphaModFix/>
          </a:blip>
          <a:srcRect t="9257" b="12684"/>
          <a:stretch/>
        </p:blipFill>
        <p:spPr>
          <a:xfrm>
            <a:off x="2067050" y="3425525"/>
            <a:ext cx="1373975" cy="128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/>
          <p:nvPr/>
        </p:nvSpPr>
        <p:spPr>
          <a:xfrm>
            <a:off x="0" y="305400"/>
            <a:ext cx="9144000" cy="4532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52" name="Google Shape;152;p22"/>
          <p:cNvGraphicFramePr/>
          <p:nvPr/>
        </p:nvGraphicFramePr>
        <p:xfrm>
          <a:off x="125875" y="323850"/>
          <a:ext cx="8877150" cy="4602390"/>
        </p:xfrm>
        <a:graphic>
          <a:graphicData uri="http://schemas.openxmlformats.org/drawingml/2006/table">
            <a:tbl>
              <a:tblPr>
                <a:noFill/>
                <a:tableStyleId>{AF174B6F-A279-4F8A-A428-E0D5C8C73F52}</a:tableStyleId>
              </a:tblPr>
              <a:tblGrid>
                <a:gridCol w="1832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2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2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b="1"/>
                        <a:t>ANDREJ</a:t>
                      </a:r>
                      <a:endParaRPr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b="1"/>
                        <a:t>BLAŽ</a:t>
                      </a:r>
                      <a:endParaRPr b="1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b="1"/>
                        <a:t>PRED OCENJEVANJEM ZNANJA</a:t>
                      </a:r>
                      <a:endParaRPr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/>
                        <a:t>Pri preverjanju znanja Andrej ugotovi, da </a:t>
                      </a:r>
                      <a:r>
                        <a:rPr lang="sl" b="1"/>
                        <a:t>v bistvu skoraj vse zna</a:t>
                      </a:r>
                      <a:r>
                        <a:rPr lang="sl"/>
                        <a:t> in se mu </a:t>
                      </a:r>
                      <a:r>
                        <a:rPr lang="sl" b="1"/>
                        <a:t>ni treba posebej pripravljati </a:t>
                      </a:r>
                      <a:r>
                        <a:rPr lang="sl"/>
                        <a:t>na ocenjevanje znanja.</a:t>
                      </a:r>
                      <a:endParaRPr b="1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b="1"/>
                        <a:t>čas učenja: </a:t>
                      </a:r>
                      <a:r>
                        <a:rPr lang="sl"/>
                        <a:t>0 min/dan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/>
                        <a:t>Preverjanje znanja je bilo </a:t>
                      </a:r>
                      <a:r>
                        <a:rPr lang="sl" b="1"/>
                        <a:t>katastrofalno</a:t>
                      </a:r>
                      <a:r>
                        <a:rPr lang="sl"/>
                        <a:t>. Blaž </a:t>
                      </a:r>
                      <a:r>
                        <a:rPr lang="sl" b="1"/>
                        <a:t>se začne učiti</a:t>
                      </a:r>
                      <a:r>
                        <a:rPr lang="sl"/>
                        <a:t>, žal pa mu </a:t>
                      </a:r>
                      <a:r>
                        <a:rPr lang="sl" b="1"/>
                        <a:t>zmanjkuje časa</a:t>
                      </a:r>
                      <a:r>
                        <a:rPr lang="sl"/>
                        <a:t>.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b="1">
                          <a:solidFill>
                            <a:schemeClr val="dk1"/>
                          </a:solidFill>
                        </a:rPr>
                        <a:t>čas učenja: </a:t>
                      </a:r>
                      <a:r>
                        <a:rPr lang="sl">
                          <a:solidFill>
                            <a:schemeClr val="dk1"/>
                          </a:solidFill>
                        </a:rPr>
                        <a:t>4 ure/dan</a:t>
                      </a:r>
                      <a:endParaRPr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b="1"/>
                        <a:t>MED OCENJEVANJEM ZNAJNA</a:t>
                      </a:r>
                      <a:endParaRPr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53" name="Google Shape;15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2788" y="1775538"/>
            <a:ext cx="12032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38850" y="1638750"/>
            <a:ext cx="1198415" cy="14400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5" name="Google Shape;155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90638" y="3318013"/>
            <a:ext cx="1201712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70188" y="3318025"/>
            <a:ext cx="1198307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11599" y="3777325"/>
            <a:ext cx="671643" cy="80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258413" y="3778075"/>
            <a:ext cx="668422" cy="79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2"/>
          <p:cNvSpPr/>
          <p:nvPr/>
        </p:nvSpPr>
        <p:spPr>
          <a:xfrm>
            <a:off x="3156250" y="3498025"/>
            <a:ext cx="1443600" cy="1080000"/>
          </a:xfrm>
          <a:prstGeom prst="wedgeRoundRectCallout">
            <a:avLst>
              <a:gd name="adj1" fmla="val -65667"/>
              <a:gd name="adj2" fmla="val -10632"/>
              <a:gd name="adj3" fmla="val 0"/>
            </a:avLst>
          </a:prstGeom>
          <a:solidFill>
            <a:srgbClr val="B9FBC0"/>
          </a:solidFill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900"/>
              <a:t>TALE NALOGA JE PA ENAKA KOT TISTA, KI SMO JO IMELI ZA DOMAČO … TOLE BO ZAGOTOVO 5!</a:t>
            </a:r>
            <a:endParaRPr sz="900"/>
          </a:p>
        </p:txBody>
      </p:sp>
      <p:sp>
        <p:nvSpPr>
          <p:cNvPr id="160" name="Google Shape;160;p22"/>
          <p:cNvSpPr/>
          <p:nvPr/>
        </p:nvSpPr>
        <p:spPr>
          <a:xfrm>
            <a:off x="6802500" y="3381575"/>
            <a:ext cx="1443600" cy="1080000"/>
          </a:xfrm>
          <a:prstGeom prst="wedgeRoundRectCallout">
            <a:avLst>
              <a:gd name="adj1" fmla="val -65667"/>
              <a:gd name="adj2" fmla="val -10632"/>
              <a:gd name="adj3" fmla="val 0"/>
            </a:avLst>
          </a:prstGeom>
          <a:solidFill>
            <a:srgbClr val="90DBF4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900"/>
              <a:t>JOJ, ALI IMA SEŠTEVANJE PREDNOST PRED ODŠTEVANJEM? KAJ SE ŽE ZGODI PRI OKLEPAJIH? JOJ, TOLE BO SPET 1.</a:t>
            </a:r>
            <a:endParaRPr sz="9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/>
          <p:nvPr/>
        </p:nvSpPr>
        <p:spPr>
          <a:xfrm>
            <a:off x="0" y="305400"/>
            <a:ext cx="9144000" cy="4532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0"/>
          <p:cNvSpPr txBox="1"/>
          <p:nvPr/>
        </p:nvSpPr>
        <p:spPr>
          <a:xfrm>
            <a:off x="442650" y="522250"/>
            <a:ext cx="82587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3200">
                <a:latin typeface="Impact"/>
                <a:ea typeface="Impact"/>
                <a:cs typeface="Impact"/>
                <a:sym typeface="Impact"/>
              </a:rPr>
              <a:t> 4.   REDNO DELAJ </a:t>
            </a:r>
            <a:r>
              <a:rPr lang="sl" sz="3200" b="1">
                <a:latin typeface="Impact"/>
                <a:ea typeface="Impact"/>
                <a:cs typeface="Impact"/>
                <a:sym typeface="Impact"/>
              </a:rPr>
              <a:t>DOMAČE NALOGE</a:t>
            </a:r>
            <a:r>
              <a:rPr lang="sl" sz="3200">
                <a:latin typeface="Impact"/>
                <a:ea typeface="Impact"/>
                <a:cs typeface="Impact"/>
                <a:sym typeface="Impact"/>
              </a:rPr>
              <a:t> IN SE UČI </a:t>
            </a:r>
            <a:r>
              <a:rPr lang="sl" sz="3200" b="1">
                <a:latin typeface="Impact"/>
                <a:ea typeface="Impact"/>
                <a:cs typeface="Impact"/>
                <a:sym typeface="Impact"/>
              </a:rPr>
              <a:t>SPROTI</a:t>
            </a:r>
            <a:endParaRPr sz="32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33" name="Google Shape;133;p20"/>
          <p:cNvSpPr txBox="1"/>
          <p:nvPr/>
        </p:nvSpPr>
        <p:spPr>
          <a:xfrm>
            <a:off x="855275" y="4273225"/>
            <a:ext cx="2647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2400">
                <a:latin typeface="Impact"/>
                <a:ea typeface="Impact"/>
                <a:cs typeface="Impact"/>
                <a:sym typeface="Impact"/>
              </a:rPr>
              <a:t>krivulja pozabljanja</a:t>
            </a:r>
            <a:endParaRPr sz="2400"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34" name="Google Shape;134;p20"/>
          <p:cNvPicPr preferRelativeResize="0"/>
          <p:nvPr/>
        </p:nvPicPr>
        <p:blipFill rotWithShape="1">
          <a:blip r:embed="rId3">
            <a:alphaModFix/>
          </a:blip>
          <a:srcRect t="12457" r="16520"/>
          <a:stretch/>
        </p:blipFill>
        <p:spPr>
          <a:xfrm>
            <a:off x="79725" y="1290425"/>
            <a:ext cx="4198900" cy="296792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5" name="Google Shape;135;p20"/>
          <p:cNvSpPr txBox="1"/>
          <p:nvPr/>
        </p:nvSpPr>
        <p:spPr>
          <a:xfrm>
            <a:off x="5441888" y="4273225"/>
            <a:ext cx="2606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2400">
                <a:latin typeface="Impact"/>
                <a:ea typeface="Impact"/>
                <a:cs typeface="Impact"/>
                <a:sym typeface="Impact"/>
              </a:rPr>
              <a:t>“spopad” s krivuljo</a:t>
            </a:r>
            <a:endParaRPr sz="2400"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36" name="Google Shape;136;p20"/>
          <p:cNvPicPr preferRelativeResize="0"/>
          <p:nvPr/>
        </p:nvPicPr>
        <p:blipFill rotWithShape="1">
          <a:blip r:embed="rId4">
            <a:alphaModFix/>
          </a:blip>
          <a:srcRect l="3869" t="13363" r="3554" b="2905"/>
          <a:stretch/>
        </p:blipFill>
        <p:spPr>
          <a:xfrm>
            <a:off x="4424350" y="1290425"/>
            <a:ext cx="4641775" cy="2967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41FF9BE-8D4D-40CD-9777-ACFCECB7A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sl-SI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2C42628C-3597-4012-9052-0224C7B4B3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673EA7A-9452-454D-AECF-3F95134EA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484" y="213620"/>
            <a:ext cx="6767358" cy="471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46039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BF8C0E31B592643AA1A9B78F83BC2AE" ma:contentTypeVersion="5" ma:contentTypeDescription="Ustvari nov dokument." ma:contentTypeScope="" ma:versionID="f90e741dd23ca5231d7df4b646c15145">
  <xsd:schema xmlns:xsd="http://www.w3.org/2001/XMLSchema" xmlns:xs="http://www.w3.org/2001/XMLSchema" xmlns:p="http://schemas.microsoft.com/office/2006/metadata/properties" xmlns:ns2="8a2d6de2-93bf-4dbd-ad73-48db32d1a72d" xmlns:ns3="77440d04-e118-4756-88f8-a522c8cf0f35" targetNamespace="http://schemas.microsoft.com/office/2006/metadata/properties" ma:root="true" ma:fieldsID="0c29f51eccae8c25213fe76f6da85ecd" ns2:_="" ns3:_="">
    <xsd:import namespace="8a2d6de2-93bf-4dbd-ad73-48db32d1a72d"/>
    <xsd:import namespace="77440d04-e118-4756-88f8-a522c8cf0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2d6de2-93bf-4dbd-ad73-48db32d1a7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440d04-e118-4756-88f8-a522c8cf0f3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27B138-E863-48AA-BF53-5C3AB0FBC1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2d6de2-93bf-4dbd-ad73-48db32d1a72d"/>
    <ds:schemaRef ds:uri="77440d04-e118-4756-88f8-a522c8cf0f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EB21EB8-5977-41BA-8588-E95D05317AF6}">
  <ds:schemaRefs>
    <ds:schemaRef ds:uri="http://www.w3.org/XML/1998/namespace"/>
    <ds:schemaRef ds:uri="29834c9f-bb6f-4eb9-a43c-d7607a194233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ba862038-fce9-4df6-87f3-2ed790122fdc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D4D7379-2432-49D2-B140-D505B80F972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500</Words>
  <Application>Microsoft Office PowerPoint</Application>
  <PresentationFormat>Diaprojekcija na zaslonu (16:9)</PresentationFormat>
  <Paragraphs>115</Paragraphs>
  <Slides>11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2" baseType="lpstr">
      <vt:lpstr>Simple Light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Irena</dc:creator>
  <cp:lastModifiedBy>Irena Žnidarič</cp:lastModifiedBy>
  <cp:revision>6</cp:revision>
  <dcterms:modified xsi:type="dcterms:W3CDTF">2023-10-04T11:52:23Z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0x010100CBF8C0E31B592643AA1A9B78F83BC2AE</vt:lpwstr>
  </property>
</Properties>
</file>