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82" r:id="rId6"/>
    <p:sldId id="284" r:id="rId7"/>
    <p:sldId id="277" r:id="rId8"/>
    <p:sldId id="280" r:id="rId9"/>
    <p:sldId id="303" r:id="rId10"/>
    <p:sldId id="287" r:id="rId11"/>
    <p:sldId id="288" r:id="rId12"/>
    <p:sldId id="269" r:id="rId13"/>
    <p:sldId id="289" r:id="rId14"/>
    <p:sldId id="290" r:id="rId15"/>
    <p:sldId id="291" r:id="rId16"/>
    <p:sldId id="292" r:id="rId17"/>
    <p:sldId id="262" r:id="rId18"/>
    <p:sldId id="268" r:id="rId19"/>
    <p:sldId id="270" r:id="rId20"/>
    <p:sldId id="272" r:id="rId21"/>
    <p:sldId id="265" r:id="rId22"/>
    <p:sldId id="266" r:id="rId23"/>
    <p:sldId id="267" r:id="rId24"/>
    <p:sldId id="274" r:id="rId25"/>
    <p:sldId id="293" r:id="rId26"/>
    <p:sldId id="294" r:id="rId27"/>
    <p:sldId id="295" r:id="rId28"/>
    <p:sldId id="296" r:id="rId29"/>
    <p:sldId id="297" r:id="rId30"/>
    <p:sldId id="298" r:id="rId31"/>
    <p:sldId id="299" r:id="rId32"/>
    <p:sldId id="300" r:id="rId33"/>
    <p:sldId id="301" r:id="rId3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ja Štucin" userId="b85d5051-b9e6-41c3-8280-0bf1b088a503" providerId="ADAL" clId="{87EB7EF6-425D-4497-908C-98D2704FE3F0}"/>
    <pc:docChg chg="addSld modSld">
      <pc:chgData name="Asja Štucin" userId="b85d5051-b9e6-41c3-8280-0bf1b088a503" providerId="ADAL" clId="{87EB7EF6-425D-4497-908C-98D2704FE3F0}" dt="2023-05-10T20:14:23.042" v="14" actId="1076"/>
      <pc:docMkLst>
        <pc:docMk/>
      </pc:docMkLst>
      <pc:sldChg chg="addSp modSp new mod">
        <pc:chgData name="Asja Štucin" userId="b85d5051-b9e6-41c3-8280-0bf1b088a503" providerId="ADAL" clId="{87EB7EF6-425D-4497-908C-98D2704FE3F0}" dt="2023-05-10T20:14:23.042" v="14" actId="1076"/>
        <pc:sldMkLst>
          <pc:docMk/>
          <pc:sldMk cId="3733986287" sldId="268"/>
        </pc:sldMkLst>
        <pc:spChg chg="add mod">
          <ac:chgData name="Asja Štucin" userId="b85d5051-b9e6-41c3-8280-0bf1b088a503" providerId="ADAL" clId="{87EB7EF6-425D-4497-908C-98D2704FE3F0}" dt="2023-05-10T20:14:23.042" v="14" actId="1076"/>
          <ac:spMkLst>
            <pc:docMk/>
            <pc:sldMk cId="3733986287" sldId="268"/>
            <ac:spMk id="3" creationId="{52526E18-00C5-B05D-7F6C-89AEE30C27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3679F-4C6A-4BA4-A5B7-0545465E78AB}" type="datetimeFigureOut">
              <a:rPr lang="sl-SI" smtClean="0"/>
              <a:t>11. 05. 2023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F9566-2813-47F1-902F-F852215A4FE2}" type="slidenum">
              <a:rPr lang="sl-SI" smtClean="0"/>
              <a:t>‹#›</a:t>
            </a:fld>
            <a:endParaRPr lang="sl-SI"/>
          </a:p>
        </p:txBody>
      </p:sp>
    </p:spTree>
    <p:extLst>
      <p:ext uri="{BB962C8B-B14F-4D97-AF65-F5344CB8AC3E}">
        <p14:creationId xmlns:p14="http://schemas.microsoft.com/office/powerpoint/2010/main" val="355290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Učenci besede zapišejo na prazen list in ga potem pomečkajo. Preden nanj zapišejo žaljive besede, ki so jih komu izrekli ali so jih od koga slišali, jih opomnimo, naj si list dobro pogledajo, ga pretipajo… Ugotovili bodo, da je lep, raven, čist, gladek. Potem, ko nanj zapišejo besede, pa naj ga pomečkajo. Pri tem naj bodo grobi, hitri in temeljiti. Papirja naj ne raztrgajo. Za tem pa naj papir ponovno razprejo in ga poravnajo tako, da bo čim bolj podoben prvotnemu stanju. Nato prosimo učence naj si papir ponovno ogledajo in ga opišejo. Išče opise kot so uničen, zmečkan, grd, sla, neuporaben…Vodimo pogovor o tem. Kako je z nami? Ali besede, ki jih slišimo od koga hitro pozabimo? Ostanejo v nas? Koliko časa? Gredo sploh kdaj iz nas?</a:t>
            </a:r>
          </a:p>
        </p:txBody>
      </p:sp>
      <p:sp>
        <p:nvSpPr>
          <p:cNvPr id="4" name="Označba mesta številke diapozitiva 3"/>
          <p:cNvSpPr>
            <a:spLocks noGrp="1"/>
          </p:cNvSpPr>
          <p:nvPr>
            <p:ph type="sldNum" sz="quarter" idx="5"/>
          </p:nvPr>
        </p:nvSpPr>
        <p:spPr/>
        <p:txBody>
          <a:bodyPr/>
          <a:lstStyle/>
          <a:p>
            <a:fld id="{577F9566-2813-47F1-902F-F852215A4FE2}" type="slidenum">
              <a:rPr lang="sl-SI" smtClean="0"/>
              <a:t>3</a:t>
            </a:fld>
            <a:endParaRPr lang="sl-SI"/>
          </a:p>
        </p:txBody>
      </p:sp>
    </p:spTree>
    <p:extLst>
      <p:ext uri="{BB962C8B-B14F-4D97-AF65-F5344CB8AC3E}">
        <p14:creationId xmlns:p14="http://schemas.microsoft.com/office/powerpoint/2010/main" val="117488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Zavrtimo posnetek in preidemo na temo KAJ NAJ STORIMO V PRIMERU NASILJA?</a:t>
            </a:r>
          </a:p>
        </p:txBody>
      </p:sp>
      <p:sp>
        <p:nvSpPr>
          <p:cNvPr id="4" name="Označba mesta številke diapozitiva 3"/>
          <p:cNvSpPr>
            <a:spLocks noGrp="1"/>
          </p:cNvSpPr>
          <p:nvPr>
            <p:ph type="sldNum" sz="quarter" idx="5"/>
          </p:nvPr>
        </p:nvSpPr>
        <p:spPr/>
        <p:txBody>
          <a:bodyPr/>
          <a:lstStyle/>
          <a:p>
            <a:fld id="{577F9566-2813-47F1-902F-F852215A4FE2}" type="slidenum">
              <a:rPr lang="sl-SI" smtClean="0"/>
              <a:t>7</a:t>
            </a:fld>
            <a:endParaRPr lang="sl-SI"/>
          </a:p>
        </p:txBody>
      </p:sp>
    </p:spTree>
    <p:extLst>
      <p:ext uri="{BB962C8B-B14F-4D97-AF65-F5344CB8AC3E}">
        <p14:creationId xmlns:p14="http://schemas.microsoft.com/office/powerpoint/2010/main" val="403453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Povemo nekaj teoretičnih osnov o </a:t>
            </a:r>
            <a:r>
              <a:rPr lang="sl-SI" dirty="0" err="1"/>
              <a:t>nasllju</a:t>
            </a:r>
            <a:r>
              <a:rPr lang="sl-SI" dirty="0"/>
              <a:t>.</a:t>
            </a:r>
          </a:p>
        </p:txBody>
      </p:sp>
      <p:sp>
        <p:nvSpPr>
          <p:cNvPr id="4" name="Označba mesta številke diapozitiva 3"/>
          <p:cNvSpPr>
            <a:spLocks noGrp="1"/>
          </p:cNvSpPr>
          <p:nvPr>
            <p:ph type="sldNum" sz="quarter" idx="5"/>
          </p:nvPr>
        </p:nvSpPr>
        <p:spPr/>
        <p:txBody>
          <a:bodyPr/>
          <a:lstStyle/>
          <a:p>
            <a:fld id="{577F9566-2813-47F1-902F-F852215A4FE2}" type="slidenum">
              <a:rPr lang="sl-SI" smtClean="0"/>
              <a:t>14</a:t>
            </a:fld>
            <a:endParaRPr lang="sl-SI"/>
          </a:p>
        </p:txBody>
      </p:sp>
    </p:spTree>
    <p:extLst>
      <p:ext uri="{BB962C8B-B14F-4D97-AF65-F5344CB8AC3E}">
        <p14:creationId xmlns:p14="http://schemas.microsoft.com/office/powerpoint/2010/main" val="23537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77F9566-2813-47F1-902F-F852215A4FE2}" type="slidenum">
              <a:rPr lang="sl-SI" smtClean="0"/>
              <a:t>17</a:t>
            </a:fld>
            <a:endParaRPr lang="sl-SI"/>
          </a:p>
        </p:txBody>
      </p:sp>
    </p:spTree>
    <p:extLst>
      <p:ext uri="{BB962C8B-B14F-4D97-AF65-F5344CB8AC3E}">
        <p14:creationId xmlns:p14="http://schemas.microsoft.com/office/powerpoint/2010/main" val="10229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25DB21-ED26-0464-7CDE-60A5F27CD20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69684DA-4E62-0B28-5A99-4B050A885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2E17BC1B-829B-0E0A-B0D7-3892E1FAEF24}"/>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1DE15148-71C9-1F8E-A1D2-7F60D25BA4D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2C993E6-A90B-A908-63A6-D869F8AE0EEC}"/>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375553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D10881-65AD-ED90-97FA-8FB75A6F7680}"/>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280346AD-CA84-EAF5-F11F-02872DC1B7E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C110C2D-B19D-8EB1-2AB7-D222341B6238}"/>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84AD2AE3-AF2A-2F5C-1C94-7339B2F49CD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4588D84-4994-ABCC-C4CE-AFF1E7BF9F1A}"/>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35701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A9470A6B-1BD7-6F3B-BBD2-2C2C4EEBED7C}"/>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DCAA162-B202-2CB8-CC87-6F88715EB35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066B53E-C5BF-155D-0BC4-2D1D82CAFFB0}"/>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47A70E70-A711-FB2E-D0CD-37E95215A0C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67553E9-2C53-3B19-E990-1992AE09A731}"/>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383422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69820-0868-9342-B9DC-F719888FD2E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60B0146-509E-B83A-4986-DC53FFF4BCB5}"/>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E2B95FD-4D7D-54E5-91C2-745E68E95FC7}"/>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8042CFFF-1590-36C9-6D96-CD488840F07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C41DCCC-0CF2-59DA-9A8D-19BC1A6C8E52}"/>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224201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0ED784-3657-B620-24C3-337EF2FAD917}"/>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F85705E-565D-3866-1935-EC6FE55A8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C92ED847-9748-8CBD-DF38-B82094BFFE56}"/>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EE31CFCB-79AE-5B9D-08FB-47566AD12DE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5B830C6-9B0C-DFB2-34A2-BC78EFC9EBD5}"/>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202321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5572A7-C9AE-FF34-A3A5-AC84D6200FE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A33D83B-E65E-5F60-B3C6-920100B12D07}"/>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54F63972-6E3A-A1D4-9474-382CAF423B81}"/>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7512A24F-3971-4D5A-5A2E-563A36AA9EB7}"/>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6" name="Označba mesta noge 5">
            <a:extLst>
              <a:ext uri="{FF2B5EF4-FFF2-40B4-BE49-F238E27FC236}">
                <a16:creationId xmlns:a16="http://schemas.microsoft.com/office/drawing/2014/main" id="{31D421F7-B9C6-D134-5883-6DB0BBDDA50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11DF314-76DB-BF2A-8F57-EB5B92FC2890}"/>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403674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7E99DF-BB20-9F14-BCD5-17CC09B0A5A3}"/>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2097BAF-2AE6-77ED-635D-B215F6EA2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5328AAD5-F1AF-5D38-82F2-CDFDAE83A3C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DD09C92-2F1D-9248-3652-D41F4437B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59084BE-E010-151C-A3DA-B844B9636E6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16847FC-0869-75C4-A1C2-A1A3217E2BBF}"/>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8" name="Označba mesta noge 7">
            <a:extLst>
              <a:ext uri="{FF2B5EF4-FFF2-40B4-BE49-F238E27FC236}">
                <a16:creationId xmlns:a16="http://schemas.microsoft.com/office/drawing/2014/main" id="{5F634F8C-060D-F5A4-1483-7626069973C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63D75069-49A2-96B4-0774-258DCB23F962}"/>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316364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861965-72BF-0E97-888B-105BBF26A50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E75088BC-69FE-A85D-AED4-32D57FCB72AB}"/>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4" name="Označba mesta noge 3">
            <a:extLst>
              <a:ext uri="{FF2B5EF4-FFF2-40B4-BE49-F238E27FC236}">
                <a16:creationId xmlns:a16="http://schemas.microsoft.com/office/drawing/2014/main" id="{6B138ED5-E629-B303-9185-C16EB2697851}"/>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4915B0C-31F5-13CA-FEB2-A4E36D95E673}"/>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308327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757CF10-1186-453F-9BFF-49AB0F1BE1B5}"/>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3" name="Označba mesta noge 2">
            <a:extLst>
              <a:ext uri="{FF2B5EF4-FFF2-40B4-BE49-F238E27FC236}">
                <a16:creationId xmlns:a16="http://schemas.microsoft.com/office/drawing/2014/main" id="{61E501C5-2777-4872-47E3-EF843AE39229}"/>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D0614916-911E-D9A5-6445-DB3406E74858}"/>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209771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BE584A-A98E-6D4C-73BF-656CC22A7A0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3AAF90BD-FF71-76DE-7820-1C667CB7F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3C8159D1-87DE-AE0F-7E02-87007CA97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D87C575-D2FA-33CB-396F-93271209F08B}"/>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6" name="Označba mesta noge 5">
            <a:extLst>
              <a:ext uri="{FF2B5EF4-FFF2-40B4-BE49-F238E27FC236}">
                <a16:creationId xmlns:a16="http://schemas.microsoft.com/office/drawing/2014/main" id="{89577E60-EC86-E3CC-C9D4-D6ACC4CEA44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C80B35C-CF7F-DFC7-D34F-898B9B28E8DA}"/>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6600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17677E-6C47-E693-6E86-37EB41BEA75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AB976890-E1AB-F770-BCB0-F08F977A2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4810640B-395B-211A-EE89-0E299726C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9BD9245-3CEC-8E9B-9457-8063438225E8}"/>
              </a:ext>
            </a:extLst>
          </p:cNvPr>
          <p:cNvSpPr>
            <a:spLocks noGrp="1"/>
          </p:cNvSpPr>
          <p:nvPr>
            <p:ph type="dt" sz="half" idx="10"/>
          </p:nvPr>
        </p:nvSpPr>
        <p:spPr/>
        <p:txBody>
          <a:bodyPr/>
          <a:lstStyle/>
          <a:p>
            <a:fld id="{34773277-AAD6-400A-A541-E4601ABF0E06}" type="datetimeFigureOut">
              <a:rPr lang="sl-SI" smtClean="0"/>
              <a:t>11. 05. 2023</a:t>
            </a:fld>
            <a:endParaRPr lang="sl-SI"/>
          </a:p>
        </p:txBody>
      </p:sp>
      <p:sp>
        <p:nvSpPr>
          <p:cNvPr id="6" name="Označba mesta noge 5">
            <a:extLst>
              <a:ext uri="{FF2B5EF4-FFF2-40B4-BE49-F238E27FC236}">
                <a16:creationId xmlns:a16="http://schemas.microsoft.com/office/drawing/2014/main" id="{3C155AA8-1C31-D639-AA20-A06FC5E8B7D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CF489CE-C5CC-1127-BEF4-3035BD74D792}"/>
              </a:ext>
            </a:extLst>
          </p:cNvPr>
          <p:cNvSpPr>
            <a:spLocks noGrp="1"/>
          </p:cNvSpPr>
          <p:nvPr>
            <p:ph type="sldNum" sz="quarter" idx="12"/>
          </p:nvPr>
        </p:nvSpPr>
        <p:spPr/>
        <p:txBody>
          <a:bodyPr/>
          <a:lstStyle/>
          <a:p>
            <a:fld id="{CC8325AE-22D4-4876-BE4C-24BC7E529D52}" type="slidenum">
              <a:rPr lang="sl-SI" smtClean="0"/>
              <a:t>‹#›</a:t>
            </a:fld>
            <a:endParaRPr lang="sl-SI"/>
          </a:p>
        </p:txBody>
      </p:sp>
    </p:spTree>
    <p:extLst>
      <p:ext uri="{BB962C8B-B14F-4D97-AF65-F5344CB8AC3E}">
        <p14:creationId xmlns:p14="http://schemas.microsoft.com/office/powerpoint/2010/main" val="213595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D0C88DE-99C5-53F8-71F7-C133FAA80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2C604915-B2F5-C535-FC12-B3C4A4FDB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DF42087-7C85-8164-7E5C-FF09B1994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73277-AAD6-400A-A541-E4601ABF0E06}" type="datetimeFigureOut">
              <a:rPr lang="sl-SI" smtClean="0"/>
              <a:t>11. 05. 2023</a:t>
            </a:fld>
            <a:endParaRPr lang="sl-SI"/>
          </a:p>
        </p:txBody>
      </p:sp>
      <p:sp>
        <p:nvSpPr>
          <p:cNvPr id="5" name="Označba mesta noge 4">
            <a:extLst>
              <a:ext uri="{FF2B5EF4-FFF2-40B4-BE49-F238E27FC236}">
                <a16:creationId xmlns:a16="http://schemas.microsoft.com/office/drawing/2014/main" id="{5A9FB4FA-949C-6E55-31BE-E0BEE1EFE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69DF8CC3-079C-65E6-851F-D133849A3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325AE-22D4-4876-BE4C-24BC7E529D52}" type="slidenum">
              <a:rPr lang="sl-SI" smtClean="0"/>
              <a:t>‹#›</a:t>
            </a:fld>
            <a:endParaRPr lang="sl-SI"/>
          </a:p>
        </p:txBody>
      </p:sp>
    </p:spTree>
    <p:extLst>
      <p:ext uri="{BB962C8B-B14F-4D97-AF65-F5344CB8AC3E}">
        <p14:creationId xmlns:p14="http://schemas.microsoft.com/office/powerpoint/2010/main" val="63605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xabay.com/it/margherita-fiore-fiori-primavera-1529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mazsarc.blogspot.com/2004_08_01_archive.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ixnio.com/hr/krajolici/brdo/drvo-krajolika-prirode-list-brda-polja-trava-jesen"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blog.dnevnik.hr/marival11/2020/09/1632303955/moja-najdraza-plaza.html" TargetMode="External"/><Relationship Id="rId5" Type="http://schemas.openxmlformats.org/officeDocument/2006/relationships/image" Target="../media/image10.jpg"/><Relationship Id="rId4" Type="http://schemas.openxmlformats.org/officeDocument/2006/relationships/hyperlink" Target="https://blog.dnevnik.hr/turimtikitu/2019/12/1632270201/hodoljublja-podstrana.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log.dnevnik.hr/topputovanja2018/2018/09/index.html"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youtube.com/watch?v=8A2vRg364N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ostrvokrit.blogspot.com/2013/07/retimno-plaze.html" TargetMode="External"/><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pawtraveller.blogspot.com/2019/09/carobna-mesinija-peloponez-prvi-deo.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Socrat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video.arnes.si/watch/rq3392hpcmw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pexels.com/sk-sk/fotka/teren-krajina-dedina-jesen-3567412/" TargetMode="External"/><Relationship Id="rId5" Type="http://schemas.openxmlformats.org/officeDocument/2006/relationships/image" Target="../media/image5.jpeg"/><Relationship Id="rId4" Type="http://schemas.openxmlformats.org/officeDocument/2006/relationships/hyperlink" Target="https://pixnio.com/hr/media/jesen-voda-odraz-rijeka-krajolik"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IODWiz96X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omazsarc.blogspot.com/2004_08_01_archive.html"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rastlina, cvetje, rumena, marjetica&#10;&#10;Opis je samodejno ustvarjen">
            <a:extLst>
              <a:ext uri="{FF2B5EF4-FFF2-40B4-BE49-F238E27FC236}">
                <a16:creationId xmlns:a16="http://schemas.microsoft.com/office/drawing/2014/main" id="{36C185C2-FEEA-0FBE-DA9E-30BBD7AAAA4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5398" r="23298" b="369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CFDC682A-6393-F4C4-F702-D587143C5936}"/>
              </a:ext>
            </a:extLst>
          </p:cNvPr>
          <p:cNvSpPr>
            <a:spLocks noGrp="1"/>
          </p:cNvSpPr>
          <p:nvPr>
            <p:ph type="ctrTitle"/>
          </p:nvPr>
        </p:nvSpPr>
        <p:spPr>
          <a:xfrm>
            <a:off x="276032" y="1927310"/>
            <a:ext cx="4387634" cy="2522863"/>
          </a:xfrm>
        </p:spPr>
        <p:txBody>
          <a:bodyPr anchor="b">
            <a:normAutofit fontScale="90000"/>
          </a:bodyPr>
          <a:lstStyle/>
          <a:p>
            <a:pPr algn="l"/>
            <a:r>
              <a:rPr lang="sl-SI" b="1" dirty="0"/>
              <a:t>KULTURA NENASILJA IN STRPNOSTI</a:t>
            </a:r>
            <a:endParaRPr lang="sl-SI" sz="7200" dirty="0"/>
          </a:p>
        </p:txBody>
      </p:sp>
      <p:sp>
        <p:nvSpPr>
          <p:cNvPr id="17" name="Rectangle 13">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21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60220" y="443345"/>
            <a:ext cx="5694218" cy="5598456"/>
          </a:xfrm>
          <a:prstGeom prst="rect">
            <a:avLst/>
          </a:prstGeom>
        </p:spPr>
        <p:txBody>
          <a:bodyPr wrap="square">
            <a:spAutoFit/>
          </a:bodyPr>
          <a:lstStyle/>
          <a:p>
            <a:pPr>
              <a:lnSpc>
                <a:spcPct val="90000"/>
              </a:lnSpc>
              <a:spcAft>
                <a:spcPts val="600"/>
              </a:spcAft>
            </a:pPr>
            <a:r>
              <a:rPr lang="sl-SI" sz="2800" b="1" dirty="0"/>
              <a:t>Ali </a:t>
            </a:r>
            <a:r>
              <a:rPr lang="sl-SI" sz="2800" b="1" dirty="0" smtClean="0"/>
              <a:t>veste, </a:t>
            </a:r>
            <a:r>
              <a:rPr lang="sl-SI" sz="2800" b="1" dirty="0"/>
              <a:t>katere so značilnosti medvrstniškega nasilja?</a:t>
            </a:r>
          </a:p>
          <a:p>
            <a:pPr>
              <a:lnSpc>
                <a:spcPct val="90000"/>
              </a:lnSpc>
              <a:spcAft>
                <a:spcPts val="600"/>
              </a:spcAft>
            </a:pPr>
            <a:r>
              <a:rPr lang="sl-SI" sz="2800" dirty="0"/>
              <a:t>M</a:t>
            </a:r>
            <a:r>
              <a:rPr lang="sl-SI" sz="2800" dirty="0" smtClean="0"/>
              <a:t>edvrstniško </a:t>
            </a:r>
            <a:r>
              <a:rPr lang="sl-SI" sz="2800" dirty="0"/>
              <a:t>nasilje </a:t>
            </a:r>
            <a:r>
              <a:rPr lang="sl-SI" sz="2800" dirty="0" smtClean="0"/>
              <a:t>je tisto </a:t>
            </a:r>
            <a:r>
              <a:rPr lang="sl-SI" sz="2800" dirty="0"/>
              <a:t>nasilje:</a:t>
            </a:r>
            <a:br>
              <a:rPr lang="sl-SI" sz="2800" dirty="0"/>
            </a:br>
            <a:r>
              <a:rPr lang="sl-SI" sz="2800" dirty="0"/>
              <a:t>• ki se ponavlja in traja dlje časa,</a:t>
            </a:r>
            <a:br>
              <a:rPr lang="sl-SI" sz="2800" dirty="0"/>
            </a:br>
            <a:r>
              <a:rPr lang="sl-SI" sz="2800" dirty="0"/>
              <a:t>• ki se dogaja isti žrtvi s strani iste povzročiteljice oziroma povzročitelja ali </a:t>
            </a:r>
            <a:r>
              <a:rPr lang="sl-SI" sz="2800" dirty="0" smtClean="0"/>
              <a:t>skupine </a:t>
            </a:r>
            <a:r>
              <a:rPr lang="sl-SI" sz="2800" dirty="0"/>
              <a:t>povzročiteljic oziroma povzročiteljev,</a:t>
            </a:r>
            <a:br>
              <a:rPr lang="sl-SI" sz="2800" dirty="0"/>
            </a:br>
            <a:r>
              <a:rPr lang="sl-SI" sz="2800" dirty="0"/>
              <a:t>• ki je škodoželjno in namerno,</a:t>
            </a:r>
            <a:br>
              <a:rPr lang="sl-SI" sz="2800" dirty="0"/>
            </a:br>
            <a:r>
              <a:rPr lang="sl-SI" sz="2800" dirty="0"/>
              <a:t>• kjer je žrtev v šibkejši poziciji moči – fizično, ekonomsko, številčno, gibalno,</a:t>
            </a:r>
            <a:br>
              <a:rPr lang="sl-SI" sz="2800" dirty="0"/>
            </a:br>
            <a:r>
              <a:rPr lang="sl-SI" sz="2800" dirty="0" smtClean="0"/>
              <a:t>mentalno.</a:t>
            </a:r>
            <a:r>
              <a:rPr lang="sl-SI" sz="2800" dirty="0"/>
              <a:t/>
            </a:r>
            <a:br>
              <a:rPr lang="sl-SI" sz="2800" dirty="0"/>
            </a:br>
            <a:r>
              <a:rPr lang="sl-SI" sz="2800" dirty="0"/>
              <a:t>Za vse štiri točke skušajmo najti </a:t>
            </a:r>
            <a:r>
              <a:rPr lang="sl-SI" sz="2800" dirty="0" smtClean="0"/>
              <a:t>primere. </a:t>
            </a:r>
            <a:endParaRPr lang="sl-SI" sz="2800" dirty="0"/>
          </a:p>
        </p:txBody>
      </p:sp>
      <p:pic>
        <p:nvPicPr>
          <p:cNvPr id="3" name="Slika 2" descr="Slika, ki vsebuje besede trava, na prostem, narava, gora&#10;&#10;Opis je samodejno ustvarjen">
            <a:extLst>
              <a:ext uri="{FF2B5EF4-FFF2-40B4-BE49-F238E27FC236}">
                <a16:creationId xmlns:a16="http://schemas.microsoft.com/office/drawing/2014/main" id="{64FE2AA6-6B8F-192C-C9F2-55ED7011709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b="5436"/>
          <a:stretch/>
        </p:blipFill>
        <p:spPr>
          <a:xfrm>
            <a:off x="6550371" y="1080665"/>
            <a:ext cx="5489225" cy="3893117"/>
          </a:xfrm>
          <a:prstGeom prst="rect">
            <a:avLst/>
          </a:prstGeom>
        </p:spPr>
      </p:pic>
    </p:spTree>
    <p:extLst>
      <p:ext uri="{BB962C8B-B14F-4D97-AF65-F5344CB8AC3E}">
        <p14:creationId xmlns:p14="http://schemas.microsoft.com/office/powerpoint/2010/main" val="310546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98763" y="404190"/>
            <a:ext cx="6096000" cy="1332673"/>
          </a:xfrm>
          <a:prstGeom prst="rect">
            <a:avLst/>
          </a:prstGeom>
        </p:spPr>
        <p:txBody>
          <a:bodyPr>
            <a:spAutoFit/>
          </a:bodyPr>
          <a:lstStyle/>
          <a:p>
            <a:pPr>
              <a:lnSpc>
                <a:spcPct val="90000"/>
              </a:lnSpc>
              <a:spcAft>
                <a:spcPts val="600"/>
              </a:spcAft>
            </a:pPr>
            <a:r>
              <a:rPr lang="sl-SI" sz="2800" b="1" dirty="0"/>
              <a:t>Ali obstaja kakšna razlika med konfliktom in </a:t>
            </a:r>
            <a:r>
              <a:rPr lang="sl-SI" sz="2800" b="1" dirty="0" err="1"/>
              <a:t>medvrstniškim</a:t>
            </a:r>
            <a:r>
              <a:rPr lang="sl-SI" sz="2800" b="1" dirty="0"/>
              <a:t> nasiljem</a:t>
            </a:r>
            <a:r>
              <a:rPr lang="sl-SI" sz="2800" b="1" dirty="0" smtClean="0"/>
              <a:t>?</a:t>
            </a:r>
          </a:p>
          <a:p>
            <a:pPr>
              <a:lnSpc>
                <a:spcPct val="90000"/>
              </a:lnSpc>
              <a:spcAft>
                <a:spcPts val="600"/>
              </a:spcAft>
            </a:pPr>
            <a:endParaRPr lang="sl-SI" sz="2800" dirty="0"/>
          </a:p>
        </p:txBody>
      </p:sp>
      <p:sp>
        <p:nvSpPr>
          <p:cNvPr id="3" name="Pravokotnik 2"/>
          <p:cNvSpPr/>
          <p:nvPr/>
        </p:nvSpPr>
        <p:spPr>
          <a:xfrm>
            <a:off x="498762" y="1736863"/>
            <a:ext cx="11374583" cy="3785652"/>
          </a:xfrm>
          <a:prstGeom prst="rect">
            <a:avLst/>
          </a:prstGeom>
        </p:spPr>
        <p:txBody>
          <a:bodyPr wrap="square">
            <a:spAutoFit/>
          </a:bodyPr>
          <a:lstStyle/>
          <a:p>
            <a:r>
              <a:rPr lang="sl-SI" sz="2400" dirty="0">
                <a:latin typeface="Arial" panose="020B0604020202020204" pitchFamily="34" charset="0"/>
              </a:rPr>
              <a:t>K</a:t>
            </a:r>
            <a:r>
              <a:rPr lang="sl-SI" sz="2400" dirty="0" smtClean="0">
                <a:latin typeface="Arial" panose="020B0604020202020204" pitchFamily="34" charset="0"/>
              </a:rPr>
              <a:t>onflikti so nekaj </a:t>
            </a:r>
            <a:r>
              <a:rPr lang="sl-SI" sz="2400" dirty="0">
                <a:latin typeface="Arial" panose="020B0604020202020204" pitchFamily="34" charset="0"/>
              </a:rPr>
              <a:t>običajnega in z njimi se boste</a:t>
            </a:r>
            <a:r>
              <a:rPr lang="sl-SI" sz="2400" dirty="0"/>
              <a:t> </a:t>
            </a:r>
            <a:r>
              <a:rPr lang="sl-SI" sz="2400" dirty="0" smtClean="0">
                <a:latin typeface="Arial" panose="020B0604020202020204" pitchFamily="34" charset="0"/>
              </a:rPr>
              <a:t>srečevali </a:t>
            </a:r>
            <a:r>
              <a:rPr lang="sl-SI" sz="2400" dirty="0">
                <a:latin typeface="Arial" panose="020B0604020202020204" pitchFamily="34" charset="0"/>
              </a:rPr>
              <a:t>celo življenje Zato je pomembno, da se učimo učinkovitih </a:t>
            </a:r>
            <a:r>
              <a:rPr lang="sl-SI" sz="2400" dirty="0" smtClean="0">
                <a:latin typeface="Arial" panose="020B0604020202020204" pitchFamily="34" charset="0"/>
              </a:rPr>
              <a:t>načinov </a:t>
            </a:r>
            <a:r>
              <a:rPr lang="sl-SI" sz="2400" dirty="0">
                <a:latin typeface="Arial" panose="020B0604020202020204" pitchFamily="34" charset="0"/>
              </a:rPr>
              <a:t>reševanja </a:t>
            </a:r>
            <a:r>
              <a:rPr lang="sl-SI" sz="2400" dirty="0" smtClean="0">
                <a:latin typeface="Arial" panose="020B0604020202020204" pitchFamily="34" charset="0"/>
              </a:rPr>
              <a:t>konfliktov.</a:t>
            </a:r>
          </a:p>
          <a:p>
            <a:r>
              <a:rPr lang="sl-SI" sz="2400" dirty="0" smtClean="0">
                <a:latin typeface="Arial" panose="020B0604020202020204" pitchFamily="34" charset="0"/>
              </a:rPr>
              <a:t>Pomembno </a:t>
            </a:r>
            <a:r>
              <a:rPr lang="sl-SI" sz="2400" dirty="0">
                <a:latin typeface="Arial" panose="020B0604020202020204" pitchFamily="34" charset="0"/>
              </a:rPr>
              <a:t>je tudi, da se </a:t>
            </a:r>
            <a:r>
              <a:rPr lang="sl-SI" sz="2400" dirty="0" smtClean="0">
                <a:latin typeface="Arial" panose="020B0604020202020204" pitchFamily="34" charset="0"/>
              </a:rPr>
              <a:t>zavedate</a:t>
            </a:r>
            <a:r>
              <a:rPr lang="sl-SI" sz="2400" dirty="0"/>
              <a:t> </a:t>
            </a:r>
            <a:r>
              <a:rPr lang="sl-SI" sz="2400" dirty="0" smtClean="0">
                <a:latin typeface="Arial" panose="020B0604020202020204" pitchFamily="34" charset="0"/>
              </a:rPr>
              <a:t>razlike </a:t>
            </a:r>
            <a:r>
              <a:rPr lang="sl-SI" sz="2400" dirty="0">
                <a:latin typeface="Arial" panose="020B0604020202020204" pitchFamily="34" charset="0"/>
              </a:rPr>
              <a:t>med konfliktom in </a:t>
            </a:r>
            <a:r>
              <a:rPr lang="sl-SI" sz="2400" dirty="0" err="1">
                <a:latin typeface="Arial" panose="020B0604020202020204" pitchFamily="34" charset="0"/>
              </a:rPr>
              <a:t>medvrstniškim</a:t>
            </a:r>
            <a:r>
              <a:rPr lang="sl-SI" sz="2400" dirty="0">
                <a:latin typeface="Arial" panose="020B0604020202020204" pitchFamily="34" charset="0"/>
              </a:rPr>
              <a:t> nasiljem, saj je način postopanja </a:t>
            </a:r>
            <a:r>
              <a:rPr lang="sl-SI" sz="2400" dirty="0" smtClean="0">
                <a:latin typeface="Arial" panose="020B0604020202020204" pitchFamily="34" charset="0"/>
              </a:rPr>
              <a:t>pri</a:t>
            </a:r>
            <a:r>
              <a:rPr lang="sl-SI" sz="2400" dirty="0" smtClean="0"/>
              <a:t> </a:t>
            </a:r>
            <a:r>
              <a:rPr lang="sl-SI" sz="2400" dirty="0" smtClean="0">
                <a:latin typeface="Arial" panose="020B0604020202020204" pitchFamily="34" charset="0"/>
              </a:rPr>
              <a:t>obeh različen. </a:t>
            </a:r>
            <a:r>
              <a:rPr lang="sl-SI" sz="2400" dirty="0">
                <a:latin typeface="Arial" panose="020B0604020202020204" pitchFamily="34" charset="0"/>
              </a:rPr>
              <a:t>Zavedati se moramo tudi, da se konflikt lahko sprevrže v nasilje </a:t>
            </a:r>
            <a:r>
              <a:rPr lang="sl-SI" sz="2400" dirty="0" smtClean="0">
                <a:latin typeface="Arial" panose="020B0604020202020204" pitchFamily="34" charset="0"/>
              </a:rPr>
              <a:t>ali</a:t>
            </a:r>
            <a:r>
              <a:rPr lang="sl-SI" sz="2400" dirty="0"/>
              <a:t> </a:t>
            </a:r>
            <a:r>
              <a:rPr lang="sl-SI" sz="2400" dirty="0" smtClean="0">
                <a:latin typeface="Arial" panose="020B0604020202020204" pitchFamily="34" charset="0"/>
              </a:rPr>
              <a:t>celo </a:t>
            </a:r>
            <a:r>
              <a:rPr lang="sl-SI" sz="2400" dirty="0">
                <a:latin typeface="Arial" panose="020B0604020202020204" pitchFamily="34" charset="0"/>
              </a:rPr>
              <a:t>trpinčenje, če ga ne </a:t>
            </a:r>
            <a:r>
              <a:rPr lang="sl-SI" sz="2400" dirty="0" smtClean="0">
                <a:latin typeface="Arial" panose="020B0604020202020204" pitchFamily="34" charset="0"/>
              </a:rPr>
              <a:t>razrešimo.</a:t>
            </a:r>
            <a:r>
              <a:rPr lang="sl-SI" sz="2400" dirty="0"/>
              <a:t/>
            </a:r>
            <a:br>
              <a:rPr lang="sl-SI" sz="2400" dirty="0"/>
            </a:br>
            <a:endParaRPr lang="sl-SI" sz="2400" dirty="0" smtClean="0"/>
          </a:p>
          <a:p>
            <a:r>
              <a:rPr lang="sl-SI" sz="2400" dirty="0" smtClean="0">
                <a:latin typeface="Arial" panose="020B0604020202020204" pitchFamily="34" charset="0"/>
              </a:rPr>
              <a:t>Razlika </a:t>
            </a:r>
            <a:r>
              <a:rPr lang="sl-SI" sz="2400" dirty="0">
                <a:latin typeface="Arial" panose="020B0604020202020204" pitchFamily="34" charset="0"/>
              </a:rPr>
              <a:t>med konfliktom in </a:t>
            </a:r>
            <a:r>
              <a:rPr lang="sl-SI" sz="2400" dirty="0" err="1">
                <a:latin typeface="Arial" panose="020B0604020202020204" pitchFamily="34" charset="0"/>
              </a:rPr>
              <a:t>medvrstniškim</a:t>
            </a:r>
            <a:r>
              <a:rPr lang="sl-SI" sz="2400" dirty="0">
                <a:latin typeface="Arial" panose="020B0604020202020204" pitchFamily="34" charset="0"/>
              </a:rPr>
              <a:t> nasiljem pa je v tem, da je konflikt </a:t>
            </a:r>
            <a:r>
              <a:rPr lang="sl-SI" sz="2400" dirty="0" smtClean="0">
                <a:latin typeface="Arial" panose="020B0604020202020204" pitchFamily="34" charset="0"/>
              </a:rPr>
              <a:t>običajno </a:t>
            </a:r>
            <a:r>
              <a:rPr lang="sl-SI" sz="2400" dirty="0">
                <a:latin typeface="Arial" panose="020B0604020202020204" pitchFamily="34" charset="0"/>
              </a:rPr>
              <a:t>nekaj kratkotrajnega, da je to boj med potrebami ali željami dveh ali več</a:t>
            </a:r>
            <a:r>
              <a:rPr lang="sl-SI" sz="2400" dirty="0"/>
              <a:t/>
            </a:r>
            <a:br>
              <a:rPr lang="sl-SI" sz="2400" dirty="0"/>
            </a:br>
            <a:r>
              <a:rPr lang="sl-SI" sz="2400" dirty="0">
                <a:latin typeface="Arial" panose="020B0604020202020204" pitchFamily="34" charset="0"/>
              </a:rPr>
              <a:t>oseb, običajno zaradi omejenih virov in da so te osebe običajno v enakem </a:t>
            </a:r>
            <a:r>
              <a:rPr lang="sl-SI" sz="2400" dirty="0" smtClean="0">
                <a:latin typeface="Arial" panose="020B0604020202020204" pitchFamily="34" charset="0"/>
              </a:rPr>
              <a:t>razmerju moči.</a:t>
            </a:r>
            <a:endParaRPr lang="sl-SI" sz="2400" dirty="0"/>
          </a:p>
        </p:txBody>
      </p:sp>
    </p:spTree>
    <p:extLst>
      <p:ext uri="{BB962C8B-B14F-4D97-AF65-F5344CB8AC3E}">
        <p14:creationId xmlns:p14="http://schemas.microsoft.com/office/powerpoint/2010/main" val="182411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89044" y="708948"/>
            <a:ext cx="7055778" cy="480131"/>
          </a:xfrm>
          <a:prstGeom prst="rect">
            <a:avLst/>
          </a:prstGeom>
        </p:spPr>
        <p:txBody>
          <a:bodyPr wrap="none">
            <a:spAutoFit/>
          </a:bodyPr>
          <a:lstStyle/>
          <a:p>
            <a:pPr>
              <a:lnSpc>
                <a:spcPct val="90000"/>
              </a:lnSpc>
              <a:spcAft>
                <a:spcPts val="600"/>
              </a:spcAft>
            </a:pPr>
            <a:r>
              <a:rPr lang="sl-SI" sz="2800" b="1" dirty="0"/>
              <a:t>Katere vrste medvrstniškega nasilja poznamo?</a:t>
            </a:r>
          </a:p>
        </p:txBody>
      </p:sp>
    </p:spTree>
    <p:extLst>
      <p:ext uri="{BB962C8B-B14F-4D97-AF65-F5344CB8AC3E}">
        <p14:creationId xmlns:p14="http://schemas.microsoft.com/office/powerpoint/2010/main" val="8115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52945" y="1318874"/>
            <a:ext cx="8395855" cy="3970318"/>
          </a:xfrm>
          <a:prstGeom prst="rect">
            <a:avLst/>
          </a:prstGeom>
        </p:spPr>
        <p:txBody>
          <a:bodyPr wrap="square">
            <a:spAutoFit/>
          </a:bodyPr>
          <a:lstStyle/>
          <a:p>
            <a:r>
              <a:rPr lang="sl-SI" sz="2800" dirty="0" smtClean="0">
                <a:latin typeface="Arial" panose="020B0604020202020204" pitchFamily="34" charset="0"/>
              </a:rPr>
              <a:t>Vse oblike </a:t>
            </a:r>
            <a:r>
              <a:rPr lang="sl-SI" sz="2800" dirty="0">
                <a:latin typeface="Arial" panose="020B0604020202020204" pitchFamily="34" charset="0"/>
              </a:rPr>
              <a:t>medvrstniškega nasilja </a:t>
            </a:r>
            <a:r>
              <a:rPr lang="sl-SI" sz="2800" dirty="0" smtClean="0">
                <a:latin typeface="Arial" panose="020B0604020202020204" pitchFamily="34" charset="0"/>
              </a:rPr>
              <a:t>so zelo boleče</a:t>
            </a:r>
            <a:r>
              <a:rPr lang="sl-SI" sz="2800" dirty="0"/>
              <a:t/>
            </a:r>
            <a:br>
              <a:rPr lang="sl-SI" sz="2800" dirty="0"/>
            </a:br>
            <a:r>
              <a:rPr lang="sl-SI" sz="2800" dirty="0">
                <a:latin typeface="Arial" panose="020B0604020202020204" pitchFamily="34" charset="0"/>
              </a:rPr>
              <a:t>za žrtev in </a:t>
            </a:r>
            <a:r>
              <a:rPr lang="sl-SI" sz="2800" dirty="0" smtClean="0">
                <a:latin typeface="Arial" panose="020B0604020202020204" pitchFamily="34" charset="0"/>
              </a:rPr>
              <a:t>lahko </a:t>
            </a:r>
            <a:r>
              <a:rPr lang="sl-SI" sz="2800" dirty="0">
                <a:latin typeface="Arial" panose="020B0604020202020204" pitchFamily="34" charset="0"/>
              </a:rPr>
              <a:t>puščajo resne </a:t>
            </a:r>
            <a:r>
              <a:rPr lang="sl-SI" sz="2800" dirty="0" smtClean="0">
                <a:latin typeface="Arial" panose="020B0604020202020204" pitchFamily="34" charset="0"/>
              </a:rPr>
              <a:t>posledice. </a:t>
            </a:r>
          </a:p>
          <a:p>
            <a:r>
              <a:rPr lang="sl-SI" sz="2800" dirty="0" smtClean="0">
                <a:latin typeface="Arial" panose="020B0604020202020204" pitchFamily="34" charset="0"/>
              </a:rPr>
              <a:t>Poglejmo še enkrat naš </a:t>
            </a:r>
            <a:r>
              <a:rPr lang="sl-SI" sz="2800" dirty="0">
                <a:latin typeface="Arial" panose="020B0604020202020204" pitchFamily="34" charset="0"/>
              </a:rPr>
              <a:t>pomečkan </a:t>
            </a:r>
            <a:r>
              <a:rPr lang="sl-SI" sz="2800" dirty="0" smtClean="0">
                <a:latin typeface="Arial" panose="020B0604020202020204" pitchFamily="34" charset="0"/>
              </a:rPr>
              <a:t>papir. </a:t>
            </a:r>
          </a:p>
          <a:p>
            <a:r>
              <a:rPr lang="sl-SI" sz="2800" dirty="0" smtClean="0">
                <a:latin typeface="Arial" panose="020B0604020202020204" pitchFamily="34" charset="0"/>
              </a:rPr>
              <a:t>Mečkanje </a:t>
            </a:r>
            <a:r>
              <a:rPr lang="sl-SI" sz="2800" dirty="0">
                <a:latin typeface="Arial" panose="020B0604020202020204" pitchFamily="34" charset="0"/>
              </a:rPr>
              <a:t>papirja </a:t>
            </a:r>
            <a:r>
              <a:rPr lang="sl-SI" sz="2800" dirty="0" smtClean="0">
                <a:latin typeface="Arial" panose="020B0604020202020204" pitchFamily="34" charset="0"/>
              </a:rPr>
              <a:t>lahko razumemo kot </a:t>
            </a:r>
            <a:r>
              <a:rPr lang="sl-SI" sz="2800" dirty="0">
                <a:latin typeface="Arial" panose="020B0604020202020204" pitchFamily="34" charset="0"/>
              </a:rPr>
              <a:t>metaforo za </a:t>
            </a:r>
            <a:r>
              <a:rPr lang="sl-SI" sz="2800" dirty="0" smtClean="0">
                <a:latin typeface="Arial" panose="020B0604020202020204" pitchFamily="34" charset="0"/>
              </a:rPr>
              <a:t>povzročanje</a:t>
            </a:r>
            <a:r>
              <a:rPr lang="sl-SI" sz="2800" dirty="0" smtClean="0"/>
              <a:t> </a:t>
            </a:r>
            <a:r>
              <a:rPr lang="sl-SI" sz="2800" dirty="0" smtClean="0">
                <a:latin typeface="Arial" panose="020B0604020202020204" pitchFamily="34" charset="0"/>
              </a:rPr>
              <a:t>nasilja. </a:t>
            </a:r>
          </a:p>
          <a:p>
            <a:r>
              <a:rPr lang="sl-SI" sz="2800" dirty="0" smtClean="0">
                <a:latin typeface="Arial" panose="020B0604020202020204" pitchFamily="34" charset="0"/>
              </a:rPr>
              <a:t>Medvrstniško </a:t>
            </a:r>
            <a:r>
              <a:rPr lang="sl-SI" sz="2800" dirty="0">
                <a:latin typeface="Arial" panose="020B0604020202020204" pitchFamily="34" charset="0"/>
              </a:rPr>
              <a:t>nasilje je kot mečkanje papirja − papir je naša </a:t>
            </a:r>
            <a:r>
              <a:rPr lang="sl-SI" sz="2800" dirty="0" smtClean="0">
                <a:latin typeface="Arial" panose="020B0604020202020204" pitchFamily="34" charset="0"/>
              </a:rPr>
              <a:t>žrtev. </a:t>
            </a:r>
          </a:p>
          <a:p>
            <a:r>
              <a:rPr lang="sl-SI" sz="2800" dirty="0" smtClean="0">
                <a:latin typeface="Arial" panose="020B0604020202020204" pitchFamily="34" charset="0"/>
              </a:rPr>
              <a:t>Ker</a:t>
            </a:r>
            <a:r>
              <a:rPr lang="sl-SI" sz="2800" dirty="0" smtClean="0"/>
              <a:t> </a:t>
            </a:r>
            <a:r>
              <a:rPr lang="sl-SI" sz="2800" dirty="0" smtClean="0">
                <a:latin typeface="Arial" panose="020B0604020202020204" pitchFamily="34" charset="0"/>
              </a:rPr>
              <a:t>smo </a:t>
            </a:r>
            <a:r>
              <a:rPr lang="sl-SI" sz="2800" dirty="0">
                <a:latin typeface="Arial" panose="020B0604020202020204" pitchFamily="34" charset="0"/>
              </a:rPr>
              <a:t>bili izjemno grobi do žrtve, ta nikoli več ne bo </a:t>
            </a:r>
            <a:r>
              <a:rPr lang="sl-SI" sz="2800" dirty="0" smtClean="0">
                <a:latin typeface="Arial" panose="020B0604020202020204" pitchFamily="34" charset="0"/>
              </a:rPr>
              <a:t>enaka.</a:t>
            </a:r>
            <a:endParaRPr lang="sl-SI" sz="2800" dirty="0"/>
          </a:p>
        </p:txBody>
      </p:sp>
    </p:spTree>
    <p:extLst>
      <p:ext uri="{BB962C8B-B14F-4D97-AF65-F5344CB8AC3E}">
        <p14:creationId xmlns:p14="http://schemas.microsoft.com/office/powerpoint/2010/main" val="229255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descr="Icebergs">
            <a:extLst>
              <a:ext uri="{FF2B5EF4-FFF2-40B4-BE49-F238E27FC236}">
                <a16:creationId xmlns:a16="http://schemas.microsoft.com/office/drawing/2014/main" id="{1911AC1C-84F6-A191-BB3B-110E0064E256}"/>
              </a:ext>
            </a:extLst>
          </p:cNvPr>
          <p:cNvPicPr>
            <a:picLocks noChangeAspect="1"/>
          </p:cNvPicPr>
          <p:nvPr/>
        </p:nvPicPr>
        <p:blipFill rotWithShape="1">
          <a:blip r:embed="rId3">
            <a:extLst>
              <a:ext uri="{28A0092B-C50C-407E-A947-70E740481C1C}">
                <a14:useLocalDpi xmlns:a14="http://schemas.microsoft.com/office/drawing/2010/main" val="0"/>
              </a:ext>
            </a:extLst>
          </a:blip>
          <a:srcRect t="26664" b="20862"/>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oljeZBesedilom 2">
            <a:extLst>
              <a:ext uri="{FF2B5EF4-FFF2-40B4-BE49-F238E27FC236}">
                <a16:creationId xmlns:a16="http://schemas.microsoft.com/office/drawing/2014/main" id="{D198B1CB-9533-0CA9-50E2-C9285F9B694F}"/>
              </a:ext>
            </a:extLst>
          </p:cNvPr>
          <p:cNvSpPr txBox="1"/>
          <p:nvPr/>
        </p:nvSpPr>
        <p:spPr>
          <a:xfrm>
            <a:off x="134864" y="3429000"/>
            <a:ext cx="11391899" cy="288222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sl-SI" sz="2000" b="0" i="0" dirty="0">
                <a:effectLst/>
              </a:rPr>
              <a:t>Nasilje ima številne pojavne oblike. V šolskem prostoru je zelo pogosto </a:t>
            </a:r>
            <a:r>
              <a:rPr lang="sl-SI" sz="2000" b="1" i="0" u="sng" dirty="0" err="1">
                <a:solidFill>
                  <a:srgbClr val="FF0000"/>
                </a:solidFill>
                <a:effectLst/>
              </a:rPr>
              <a:t>medvrstniško</a:t>
            </a:r>
            <a:r>
              <a:rPr lang="sl-SI" sz="2000" b="1" i="0" u="sng" dirty="0">
                <a:solidFill>
                  <a:srgbClr val="FF0000"/>
                </a:solidFill>
                <a:effectLst/>
              </a:rPr>
              <a:t> nasilje </a:t>
            </a:r>
            <a:r>
              <a:rPr lang="sl-SI" sz="2000" b="0" i="0" dirty="0">
                <a:effectLst/>
              </a:rPr>
              <a:t>(angleško: </a:t>
            </a:r>
            <a:r>
              <a:rPr lang="sl-SI" sz="2000" b="1" i="0" u="sng" dirty="0" err="1">
                <a:effectLst/>
              </a:rPr>
              <a:t>bullying</a:t>
            </a:r>
            <a:r>
              <a:rPr lang="sl-SI" sz="2000" b="0" i="0" dirty="0">
                <a:effectLst/>
              </a:rPr>
              <a:t>), je vsaka oblika </a:t>
            </a:r>
            <a:r>
              <a:rPr lang="sl-SI" sz="2000" b="1" i="0" dirty="0">
                <a:effectLst/>
              </a:rPr>
              <a:t>fizičnega, psihičnega, spolnega, materialnega ali spletnega nasilja</a:t>
            </a:r>
            <a:r>
              <a:rPr lang="sl-SI" sz="2000" b="0" i="0" dirty="0">
                <a:effectLst/>
              </a:rPr>
              <a:t>, pri kateri se otrok, nad katerim vrstnik oz. vrstniki izvajajo nasilje, počuti </a:t>
            </a:r>
            <a:r>
              <a:rPr lang="sl-SI" sz="2000" b="1" i="0" dirty="0">
                <a:effectLst/>
              </a:rPr>
              <a:t>ogroženo, nesprejeto, manjvredno in podobno</a:t>
            </a:r>
            <a:r>
              <a:rPr lang="sl-SI" sz="2000" b="0" i="0" dirty="0">
                <a:effectLst/>
              </a:rPr>
              <a:t>. </a:t>
            </a:r>
          </a:p>
          <a:p>
            <a:pPr indent="-228600">
              <a:lnSpc>
                <a:spcPct val="90000"/>
              </a:lnSpc>
              <a:spcAft>
                <a:spcPts val="600"/>
              </a:spcAft>
              <a:buFont typeface="Arial" panose="020B0604020202020204" pitchFamily="34" charset="0"/>
              <a:buChar char="•"/>
            </a:pPr>
            <a:r>
              <a:rPr lang="sl-SI" sz="2000" b="0" i="0" dirty="0">
                <a:effectLst/>
              </a:rPr>
              <a:t>»Otrok« je vsak, ki je do polnoletnosti vključen v VIZ. </a:t>
            </a:r>
            <a:endParaRPr lang="sl-SI" sz="2000" dirty="0"/>
          </a:p>
          <a:p>
            <a:pPr indent="-228600">
              <a:lnSpc>
                <a:spcPct val="90000"/>
              </a:lnSpc>
              <a:spcAft>
                <a:spcPts val="600"/>
              </a:spcAft>
              <a:buFont typeface="Arial" panose="020B0604020202020204" pitchFamily="34" charset="0"/>
              <a:buChar char="•"/>
            </a:pPr>
            <a:r>
              <a:rPr lang="sl-SI" sz="2000" b="0" i="0" dirty="0">
                <a:effectLst/>
              </a:rPr>
              <a:t>Kadar gre za enkraten dogodek nasilnega vedenja in je prisotna izrazita razlika v fizični ali psihični moči med povzročiteljem in žrtvijo, prav tako govorimo o </a:t>
            </a:r>
            <a:r>
              <a:rPr lang="sl-SI" sz="2000" b="0" i="0" dirty="0" err="1">
                <a:effectLst/>
              </a:rPr>
              <a:t>medvrstniškem</a:t>
            </a:r>
            <a:r>
              <a:rPr lang="sl-SI" sz="2000" b="0" i="0" dirty="0">
                <a:effectLst/>
              </a:rPr>
              <a:t> nasilju.</a:t>
            </a:r>
            <a:endParaRPr lang="sl-SI" sz="2000" dirty="0"/>
          </a:p>
        </p:txBody>
      </p:sp>
    </p:spTree>
    <p:extLst>
      <p:ext uri="{BB962C8B-B14F-4D97-AF65-F5344CB8AC3E}">
        <p14:creationId xmlns:p14="http://schemas.microsoft.com/office/powerpoint/2010/main" val="94710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jeZBesedilom 2">
            <a:extLst>
              <a:ext uri="{FF2B5EF4-FFF2-40B4-BE49-F238E27FC236}">
                <a16:creationId xmlns:a16="http://schemas.microsoft.com/office/drawing/2014/main" id="{52526E18-00C5-B05D-7F6C-89AEE30C27E9}"/>
              </a:ext>
            </a:extLst>
          </p:cNvPr>
          <p:cNvSpPr txBox="1"/>
          <p:nvPr/>
        </p:nvSpPr>
        <p:spPr>
          <a:xfrm>
            <a:off x="117619" y="1507167"/>
            <a:ext cx="5978381" cy="2920454"/>
          </a:xfrm>
          <a:prstGeom prst="rect">
            <a:avLst/>
          </a:prstGeom>
        </p:spPr>
        <p:txBody>
          <a:bodyPr vert="horz" lIns="91440" tIns="45720" rIns="91440" bIns="45720" rtlCol="0">
            <a:normAutofit/>
          </a:bodyPr>
          <a:lstStyle/>
          <a:p>
            <a:pPr>
              <a:lnSpc>
                <a:spcPct val="90000"/>
              </a:lnSpc>
              <a:spcAft>
                <a:spcPts val="600"/>
              </a:spcAft>
            </a:pPr>
            <a:r>
              <a:rPr lang="en-US" sz="2000" dirty="0"/>
              <a:t>PRIMERI</a:t>
            </a:r>
            <a:r>
              <a:rPr lang="sl-SI" sz="2000" dirty="0"/>
              <a:t>:</a:t>
            </a:r>
            <a:endParaRPr lang="en-US" sz="2000" dirty="0"/>
          </a:p>
          <a:p>
            <a:pPr marL="285750" indent="-228600">
              <a:lnSpc>
                <a:spcPct val="90000"/>
              </a:lnSpc>
              <a:spcAft>
                <a:spcPts val="600"/>
              </a:spcAft>
              <a:buFont typeface="Arial" panose="020B0604020202020204" pitchFamily="34" charset="0"/>
              <a:buChar char="•"/>
            </a:pPr>
            <a:r>
              <a:rPr lang="sl-SI" sz="2000" b="1" u="sng" dirty="0"/>
              <a:t>verbalno</a:t>
            </a:r>
            <a:r>
              <a:rPr lang="sl-SI" sz="2000" dirty="0"/>
              <a:t>: zbadanje, posmehovanje, žaljenje, grožnje; </a:t>
            </a:r>
          </a:p>
          <a:p>
            <a:pPr marL="285750" indent="-228600">
              <a:lnSpc>
                <a:spcPct val="90000"/>
              </a:lnSpc>
              <a:spcAft>
                <a:spcPts val="600"/>
              </a:spcAft>
              <a:buFont typeface="Arial" panose="020B0604020202020204" pitchFamily="34" charset="0"/>
              <a:buChar char="•"/>
            </a:pPr>
            <a:r>
              <a:rPr lang="sl-SI" sz="2000" b="1" u="sng" dirty="0"/>
              <a:t>socialno</a:t>
            </a:r>
            <a:r>
              <a:rPr lang="sl-SI" sz="2000" dirty="0"/>
              <a:t>: izogibanje, ignoriranje, izključevanje iz dejavnosti, opravljanje in širjenje zlobnih govoric; </a:t>
            </a:r>
          </a:p>
          <a:p>
            <a:pPr marL="285750" indent="-228600">
              <a:lnSpc>
                <a:spcPct val="90000"/>
              </a:lnSpc>
              <a:spcAft>
                <a:spcPts val="600"/>
              </a:spcAft>
              <a:buFont typeface="Arial" panose="020B0604020202020204" pitchFamily="34" charset="0"/>
              <a:buChar char="•"/>
            </a:pPr>
            <a:r>
              <a:rPr lang="sl-SI" sz="2000" b="1" u="sng" dirty="0"/>
              <a:t>psihično: </a:t>
            </a:r>
            <a:r>
              <a:rPr lang="sl-SI" sz="2000" dirty="0"/>
              <a:t>poškodovanje lastnine, kraja in oškodovanje lastnine, svareči pogledi, zasledovanje; </a:t>
            </a:r>
          </a:p>
          <a:p>
            <a:pPr marL="285750" indent="-228600">
              <a:lnSpc>
                <a:spcPct val="90000"/>
              </a:lnSpc>
              <a:spcAft>
                <a:spcPts val="600"/>
              </a:spcAft>
              <a:buFont typeface="Arial" panose="020B0604020202020204" pitchFamily="34" charset="0"/>
              <a:buChar char="•"/>
            </a:pPr>
            <a:r>
              <a:rPr lang="sl-SI" sz="2000" b="1" u="sng" dirty="0"/>
              <a:t>fizično: </a:t>
            </a:r>
            <a:r>
              <a:rPr lang="sl-SI" sz="2000" dirty="0"/>
              <a:t>porivanje, udarci ...</a:t>
            </a:r>
          </a:p>
        </p:txBody>
      </p:sp>
      <p:pic>
        <p:nvPicPr>
          <p:cNvPr id="7" name="Slika 6" descr="Slika, ki vsebuje besede trava, drevo, nebo, na prostem&#10;&#10;Opis je samodejno ustvarjen">
            <a:extLst>
              <a:ext uri="{FF2B5EF4-FFF2-40B4-BE49-F238E27FC236}">
                <a16:creationId xmlns:a16="http://schemas.microsoft.com/office/drawing/2014/main" id="{6453AF36-CFA7-F410-5DA3-D851BDD5FD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6264" r="2569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339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FBF81A9-195C-56D7-3AE5-323321DB2B53}"/>
              </a:ext>
            </a:extLst>
          </p:cNvPr>
          <p:cNvSpPr txBox="1"/>
          <p:nvPr/>
        </p:nvSpPr>
        <p:spPr>
          <a:xfrm>
            <a:off x="275207" y="467726"/>
            <a:ext cx="11452195" cy="5078313"/>
          </a:xfrm>
          <a:prstGeom prst="rect">
            <a:avLst/>
          </a:prstGeom>
          <a:noFill/>
        </p:spPr>
        <p:txBody>
          <a:bodyPr wrap="square">
            <a:spAutoFit/>
          </a:bodyPr>
          <a:lstStyle/>
          <a:p>
            <a:r>
              <a:rPr lang="sl-SI" dirty="0"/>
              <a:t>Nekaj primerov: </a:t>
            </a:r>
          </a:p>
          <a:p>
            <a:endParaRPr lang="sl-SI" dirty="0"/>
          </a:p>
          <a:p>
            <a:r>
              <a:rPr lang="sl-SI" b="1" dirty="0"/>
              <a:t>• Sošolec med poukom izjavi, da je tvoja zamisel neumna. </a:t>
            </a:r>
            <a:r>
              <a:rPr lang="sl-SI" dirty="0"/>
              <a:t>(Ni medvrstniško nasilje, razen če se to dogaja </a:t>
            </a:r>
            <a:r>
              <a:rPr lang="sl-SI" dirty="0" smtClean="0"/>
              <a:t>redno. </a:t>
            </a:r>
            <a:r>
              <a:rPr lang="sl-SI" dirty="0"/>
              <a:t>Vsakdo ima pravico do svojega mnenja, tudi če je to mnenje negativno. Res pa je, da bi sošolec lahko bil bolj takten.) </a:t>
            </a:r>
          </a:p>
          <a:p>
            <a:endParaRPr lang="sl-SI" dirty="0"/>
          </a:p>
          <a:p>
            <a:r>
              <a:rPr lang="sl-SI" dirty="0"/>
              <a:t>• </a:t>
            </a:r>
            <a:r>
              <a:rPr lang="sl-SI" b="1" dirty="0"/>
              <a:t>Isti sošolec se vsak dan vrine pred tabo v vrsti za kosilo. </a:t>
            </a:r>
            <a:r>
              <a:rPr lang="sl-SI" dirty="0"/>
              <a:t>(Je </a:t>
            </a:r>
            <a:r>
              <a:rPr lang="sl-SI" dirty="0" err="1"/>
              <a:t>medvrstniško</a:t>
            </a:r>
            <a:r>
              <a:rPr lang="sl-SI" dirty="0"/>
              <a:t> nasilje.) </a:t>
            </a:r>
          </a:p>
          <a:p>
            <a:endParaRPr lang="sl-SI" dirty="0"/>
          </a:p>
          <a:p>
            <a:r>
              <a:rPr lang="sl-SI" dirty="0"/>
              <a:t>• </a:t>
            </a:r>
            <a:r>
              <a:rPr lang="sl-SI" b="1" dirty="0"/>
              <a:t>Pri športni vzgoji te sošolec spotakne, vendar ti potem pomaga vstati in se ti opraviči</a:t>
            </a:r>
            <a:r>
              <a:rPr lang="sl-SI" dirty="0"/>
              <a:t>. (Ni </a:t>
            </a:r>
            <a:r>
              <a:rPr lang="sl-SI" dirty="0" err="1"/>
              <a:t>medvrstniško</a:t>
            </a:r>
            <a:r>
              <a:rPr lang="sl-SI" dirty="0"/>
              <a:t> nasilje.)</a:t>
            </a:r>
          </a:p>
          <a:p>
            <a:endParaRPr lang="sl-SI" dirty="0"/>
          </a:p>
          <a:p>
            <a:r>
              <a:rPr lang="sl-SI" dirty="0"/>
              <a:t>• </a:t>
            </a:r>
            <a:r>
              <a:rPr lang="sl-SI" b="1" dirty="0"/>
              <a:t>Starejši vrstnik se ne strinja s tvojim mnenjem o tem, kdo je najboljši nogometaš na svetu</a:t>
            </a:r>
            <a:r>
              <a:rPr lang="sl-SI" dirty="0"/>
              <a:t>. (Ni </a:t>
            </a:r>
            <a:r>
              <a:rPr lang="sl-SI" dirty="0" err="1"/>
              <a:t>medvrstniško</a:t>
            </a:r>
            <a:r>
              <a:rPr lang="sl-SI" dirty="0"/>
              <a:t> nasilje.) </a:t>
            </a:r>
          </a:p>
          <a:p>
            <a:endParaRPr lang="sl-SI" dirty="0"/>
          </a:p>
          <a:p>
            <a:r>
              <a:rPr lang="sl-SI" dirty="0"/>
              <a:t>• </a:t>
            </a:r>
            <a:r>
              <a:rPr lang="sl-SI" b="1" dirty="0"/>
              <a:t>Sošolci se ti posmehujejo zaradi videza</a:t>
            </a:r>
            <a:r>
              <a:rPr lang="sl-SI" dirty="0"/>
              <a:t>. (Je </a:t>
            </a:r>
            <a:r>
              <a:rPr lang="sl-SI" dirty="0" err="1"/>
              <a:t>medvrstniško</a:t>
            </a:r>
            <a:r>
              <a:rPr lang="sl-SI" dirty="0"/>
              <a:t> nasilje, če se dogaja pogostokrat.) </a:t>
            </a:r>
          </a:p>
          <a:p>
            <a:endParaRPr lang="sl-SI" dirty="0"/>
          </a:p>
          <a:p>
            <a:r>
              <a:rPr lang="sl-SI" dirty="0"/>
              <a:t>• </a:t>
            </a:r>
            <a:r>
              <a:rPr lang="sl-SI" b="1" dirty="0"/>
              <a:t>Groba igra pri športni vzgoji. </a:t>
            </a:r>
            <a:r>
              <a:rPr lang="sl-SI" dirty="0"/>
              <a:t>(Ni </a:t>
            </a:r>
            <a:r>
              <a:rPr lang="sl-SI" dirty="0" err="1"/>
              <a:t>medvrstniško</a:t>
            </a:r>
            <a:r>
              <a:rPr lang="sl-SI" dirty="0"/>
              <a:t> nasilje.) </a:t>
            </a:r>
          </a:p>
          <a:p>
            <a:endParaRPr lang="sl-SI" dirty="0"/>
          </a:p>
          <a:p>
            <a:r>
              <a:rPr lang="sl-SI" dirty="0"/>
              <a:t>• </a:t>
            </a:r>
            <a:r>
              <a:rPr lang="sl-SI" b="1" dirty="0"/>
              <a:t>Sošolka noče sedeti s teboj pri pouku.</a:t>
            </a:r>
            <a:r>
              <a:rPr lang="sl-SI" dirty="0"/>
              <a:t> (Ni medvrstniško nasilje, razen če to razred ali skupina učencev počne </a:t>
            </a:r>
            <a:r>
              <a:rPr lang="sl-SI" dirty="0" smtClean="0"/>
              <a:t>sistematično. </a:t>
            </a:r>
            <a:r>
              <a:rPr lang="sl-SI" dirty="0"/>
              <a:t>Vsak ima pravico do svojega mnenja in do izražanja tega mnenja in </a:t>
            </a:r>
            <a:r>
              <a:rPr lang="sl-SI" dirty="0" smtClean="0"/>
              <a:t>želja. </a:t>
            </a:r>
            <a:r>
              <a:rPr lang="sl-SI" dirty="0"/>
              <a:t>Če nekdo noče sedeti s tabo, je to njegova odločitev.)</a:t>
            </a:r>
          </a:p>
        </p:txBody>
      </p:sp>
    </p:spTree>
    <p:extLst>
      <p:ext uri="{BB962C8B-B14F-4D97-AF65-F5344CB8AC3E}">
        <p14:creationId xmlns:p14="http://schemas.microsoft.com/office/powerpoint/2010/main" val="411510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CDD23B-75C8-427B-BD08-53C8156CD7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Slika, ki vsebuje besede nebo, na prostem, voda, plaža&#10;&#10;Opis je samodejno ustvarjen">
            <a:extLst>
              <a:ext uri="{FF2B5EF4-FFF2-40B4-BE49-F238E27FC236}">
                <a16:creationId xmlns:a16="http://schemas.microsoft.com/office/drawing/2014/main" id="{2B93059A-1520-FC67-1F02-052FF31E832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5779" r="-1" b="7432"/>
          <a:stretch/>
        </p:blipFill>
        <p:spPr>
          <a:xfrm>
            <a:off x="-1" y="190"/>
            <a:ext cx="8128855" cy="5291194"/>
          </a:xfrm>
          <a:prstGeom prst="rect">
            <a:avLst/>
          </a:prstGeom>
        </p:spPr>
      </p:pic>
      <p:sp>
        <p:nvSpPr>
          <p:cNvPr id="15" name="Rectangle 14">
            <a:extLst>
              <a:ext uri="{FF2B5EF4-FFF2-40B4-BE49-F238E27FC236}">
                <a16:creationId xmlns:a16="http://schemas.microsoft.com/office/drawing/2014/main" id="{AFFC87AC-C919-4FE5-BAC3-39509E001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5E08C4-8CDD-4623-A5B8-E998C6DEE3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B7D23A4-6F45-4896-35C9-B41B8A8D7F4D}"/>
              </a:ext>
            </a:extLst>
          </p:cNvPr>
          <p:cNvSpPr>
            <a:spLocks noGrp="1"/>
          </p:cNvSpPr>
          <p:nvPr>
            <p:ph type="title"/>
          </p:nvPr>
        </p:nvSpPr>
        <p:spPr>
          <a:xfrm>
            <a:off x="756865" y="5482260"/>
            <a:ext cx="7091299" cy="898581"/>
          </a:xfrm>
        </p:spPr>
        <p:txBody>
          <a:bodyPr vert="horz" lIns="91440" tIns="45720" rIns="91440" bIns="45720" rtlCol="0" anchor="ctr">
            <a:normAutofit/>
          </a:bodyPr>
          <a:lstStyle/>
          <a:p>
            <a:pPr algn="ctr"/>
            <a:r>
              <a:rPr lang="en-US" sz="2800" kern="1200" dirty="0">
                <a:solidFill>
                  <a:srgbClr val="FFFFFF"/>
                </a:solidFill>
                <a:latin typeface="+mj-lt"/>
                <a:ea typeface="+mj-ea"/>
                <a:cs typeface="+mj-cs"/>
              </a:rPr>
              <a:t>SKUPAJ SE ODLOČIMO, ALI JE ZAPISANA POVED </a:t>
            </a:r>
            <a:r>
              <a:rPr lang="en-US" sz="2800" b="1" kern="1200" dirty="0">
                <a:solidFill>
                  <a:srgbClr val="FF0000"/>
                </a:solidFill>
                <a:latin typeface="+mj-lt"/>
                <a:ea typeface="+mj-ea"/>
                <a:cs typeface="+mj-cs"/>
              </a:rPr>
              <a:t>NASILJE</a:t>
            </a:r>
            <a:r>
              <a:rPr lang="en-US" sz="2800" kern="1200" dirty="0">
                <a:solidFill>
                  <a:srgbClr val="FFFFFF"/>
                </a:solidFill>
                <a:latin typeface="+mj-lt"/>
                <a:ea typeface="+mj-ea"/>
                <a:cs typeface="+mj-cs"/>
              </a:rPr>
              <a:t> ALI </a:t>
            </a:r>
            <a:r>
              <a:rPr lang="en-US" sz="2800" b="1" kern="1200" dirty="0">
                <a:solidFill>
                  <a:srgbClr val="FF0000"/>
                </a:solidFill>
                <a:latin typeface="+mj-lt"/>
                <a:ea typeface="+mj-ea"/>
                <a:cs typeface="+mj-cs"/>
              </a:rPr>
              <a:t>NEPRIJETEN DOGODEK</a:t>
            </a:r>
            <a:r>
              <a:rPr lang="en-US" sz="2800" kern="1200" dirty="0">
                <a:solidFill>
                  <a:srgbClr val="FFFFFF"/>
                </a:solidFill>
                <a:latin typeface="+mj-lt"/>
                <a:ea typeface="+mj-ea"/>
                <a:cs typeface="+mj-cs"/>
              </a:rPr>
              <a:t>.</a:t>
            </a:r>
          </a:p>
        </p:txBody>
      </p:sp>
      <p:sp>
        <p:nvSpPr>
          <p:cNvPr id="19" name="Rectangle 18">
            <a:extLst>
              <a:ext uri="{FF2B5EF4-FFF2-40B4-BE49-F238E27FC236}">
                <a16:creationId xmlns:a16="http://schemas.microsoft.com/office/drawing/2014/main" id="{15F33878-D502-4FFA-8ACE-F2AECDB2A2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ki vsebuje besede nebo, na prostem, voda, tla&#10;&#10;Opis je samodejno ustvarjen">
            <a:extLst>
              <a:ext uri="{FF2B5EF4-FFF2-40B4-BE49-F238E27FC236}">
                <a16:creationId xmlns:a16="http://schemas.microsoft.com/office/drawing/2014/main" id="{33304DED-A27C-BE1C-12F1-505CB0C132F9}"/>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t="2328" r="1" b="1"/>
          <a:stretch/>
        </p:blipFill>
        <p:spPr>
          <a:xfrm>
            <a:off x="8128856" y="1"/>
            <a:ext cx="4063143" cy="5291384"/>
          </a:xfrm>
          <a:prstGeom prst="rect">
            <a:avLst/>
          </a:prstGeom>
        </p:spPr>
      </p:pic>
      <p:sp>
        <p:nvSpPr>
          <p:cNvPr id="5" name="PoljeZBesedilom 4">
            <a:extLst>
              <a:ext uri="{FF2B5EF4-FFF2-40B4-BE49-F238E27FC236}">
                <a16:creationId xmlns:a16="http://schemas.microsoft.com/office/drawing/2014/main" id="{7D003869-486E-AD8A-A1A5-590AB76598B4}"/>
              </a:ext>
            </a:extLst>
          </p:cNvPr>
          <p:cNvSpPr txBox="1"/>
          <p:nvPr/>
        </p:nvSpPr>
        <p:spPr>
          <a:xfrm>
            <a:off x="9388026" y="5091330"/>
            <a:ext cx="2803973"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6" tooltip="https://blog.dnevnik.hr/marival11/2020/09/1632303955/moja-najdraza-plaza.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7" tooltip="https://creativecommons.org/licenses/by-sa/3.0/">
                  <a:extLst>
                    <a:ext uri="{A12FA001-AC4F-418D-AE19-62706E023703}">
                      <ahyp:hlinkClr xmlns="" xmlns:ahyp="http://schemas.microsoft.com/office/drawing/2018/hyperlinkcolor" val="tx"/>
                    </a:ext>
                  </a:extLst>
                </a:hlinkClick>
              </a:rPr>
              <a:t>CC BY-SA</a:t>
            </a:r>
            <a:endParaRPr lang="sl-SI" sz="700">
              <a:solidFill>
                <a:srgbClr val="FFFFFF"/>
              </a:solidFill>
            </a:endParaRPr>
          </a:p>
        </p:txBody>
      </p:sp>
      <p:sp>
        <p:nvSpPr>
          <p:cNvPr id="8" name="PoljeZBesedilom 7">
            <a:extLst>
              <a:ext uri="{FF2B5EF4-FFF2-40B4-BE49-F238E27FC236}">
                <a16:creationId xmlns:a16="http://schemas.microsoft.com/office/drawing/2014/main" id="{77BF6DAF-EF23-CEAC-36F2-B6E131BAC680}"/>
              </a:ext>
            </a:extLst>
          </p:cNvPr>
          <p:cNvSpPr txBox="1"/>
          <p:nvPr/>
        </p:nvSpPr>
        <p:spPr>
          <a:xfrm>
            <a:off x="5324881" y="5091329"/>
            <a:ext cx="2803973"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4" tooltip="https://blog.dnevnik.hr/turimtikitu/2019/12/1632270201/hodoljublja-podstrana.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7" tooltip="https://creativecommons.org/licenses/by-sa/3.0/">
                  <a:extLst>
                    <a:ext uri="{A12FA001-AC4F-418D-AE19-62706E023703}">
                      <ahyp:hlinkClr xmlns="" xmlns:ahyp="http://schemas.microsoft.com/office/drawing/2018/hyperlinkcolor" val="tx"/>
                    </a:ext>
                  </a:extLst>
                </a:hlinkClick>
              </a:rPr>
              <a:t>CC BY-SA</a:t>
            </a:r>
            <a:endParaRPr lang="sl-SI" sz="700">
              <a:solidFill>
                <a:srgbClr val="FFFFFF"/>
              </a:solidFill>
            </a:endParaRPr>
          </a:p>
        </p:txBody>
      </p:sp>
    </p:spTree>
    <p:extLst>
      <p:ext uri="{BB962C8B-B14F-4D97-AF65-F5344CB8AC3E}">
        <p14:creationId xmlns:p14="http://schemas.microsoft.com/office/powerpoint/2010/main" val="264349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A5642B2-A5A2-2B97-2800-9CD24BBBE616}"/>
              </a:ext>
            </a:extLst>
          </p:cNvPr>
          <p:cNvSpPr txBox="1"/>
          <p:nvPr/>
        </p:nvSpPr>
        <p:spPr>
          <a:xfrm>
            <a:off x="393192" y="445574"/>
            <a:ext cx="10899648" cy="6186309"/>
          </a:xfrm>
          <a:prstGeom prst="rect">
            <a:avLst/>
          </a:prstGeom>
          <a:noFill/>
        </p:spPr>
        <p:txBody>
          <a:bodyPr wrap="square">
            <a:spAutoFit/>
          </a:bodyPr>
          <a:lstStyle/>
          <a:p>
            <a:pPr marL="285750" indent="-285750">
              <a:buFont typeface="Arial" panose="020B0604020202020204" pitchFamily="34" charset="0"/>
              <a:buChar char="•"/>
            </a:pPr>
            <a:r>
              <a:rPr lang="sl-SI" dirty="0"/>
              <a:t>Matej je Miha že večkrat napadel, pretepel. Miha je v vsakem pretepu poškodovan, vedno bolj je prestrašen, poskuša se izogibati Mateju. Matej je vse bolj zadovoljen, išče nove prepire, sošolcem opisuje, kako je pretepel Miha. </a:t>
            </a:r>
          </a:p>
          <a:p>
            <a:endParaRPr lang="sl-SI" dirty="0"/>
          </a:p>
          <a:p>
            <a:r>
              <a:rPr lang="sl-SI" dirty="0"/>
              <a:t>• Majo sem povabila, da pride k meni domov. Rekla je, da noče priti. Zato sem žalostna.</a:t>
            </a:r>
          </a:p>
          <a:p>
            <a:endParaRPr lang="sl-SI" dirty="0"/>
          </a:p>
          <a:p>
            <a:r>
              <a:rPr lang="sl-SI" dirty="0"/>
              <a:t>• Manca in </a:t>
            </a:r>
            <a:r>
              <a:rPr lang="sl-SI" dirty="0" smtClean="0"/>
              <a:t>Tajda </a:t>
            </a:r>
            <a:r>
              <a:rPr lang="sl-SI" dirty="0"/>
              <a:t>sošolcem govorita, da naj se ne družijo z Niko, ker smrdi. </a:t>
            </a:r>
          </a:p>
          <a:p>
            <a:endParaRPr lang="sl-SI" dirty="0"/>
          </a:p>
          <a:p>
            <a:r>
              <a:rPr lang="sl-SI" dirty="0"/>
              <a:t>• Mojca je Jureta prosila, naj nikomur ne pove, da je namerno polila sošolkino jakno z jogurtom. </a:t>
            </a:r>
          </a:p>
          <a:p>
            <a:endParaRPr lang="sl-SI" dirty="0"/>
          </a:p>
          <a:p>
            <a:r>
              <a:rPr lang="sl-SI" dirty="0"/>
              <a:t>• Otroci kličejo svojo sošolko </a:t>
            </a:r>
            <a:r>
              <a:rPr lang="sl-SI" dirty="0" err="1"/>
              <a:t>Arijano</a:t>
            </a:r>
            <a:r>
              <a:rPr lang="sl-SI" dirty="0"/>
              <a:t> z vzdevkom </a:t>
            </a:r>
            <a:r>
              <a:rPr lang="sl-SI" dirty="0" err="1"/>
              <a:t>Bajsa</a:t>
            </a:r>
            <a:r>
              <a:rPr lang="sl-SI" dirty="0"/>
              <a:t>. </a:t>
            </a:r>
            <a:r>
              <a:rPr lang="sl-SI" dirty="0" err="1"/>
              <a:t>Arijana</a:t>
            </a:r>
            <a:r>
              <a:rPr lang="sl-SI" dirty="0"/>
              <a:t> pravi, da je to ne moti.  </a:t>
            </a:r>
          </a:p>
          <a:p>
            <a:endParaRPr lang="sl-SI" dirty="0"/>
          </a:p>
          <a:p>
            <a:r>
              <a:rPr lang="sl-SI" dirty="0"/>
              <a:t>• Martin je na steno stranišča napisal: »Andreja je seksala z </a:t>
            </a:r>
            <a:r>
              <a:rPr lang="sl-SI" dirty="0" smtClean="0"/>
              <a:t>Mirkom.« </a:t>
            </a:r>
            <a:r>
              <a:rPr lang="sl-SI" dirty="0"/>
              <a:t>Martin sicer ve, da to ni res. </a:t>
            </a:r>
          </a:p>
          <a:p>
            <a:endParaRPr lang="sl-SI" dirty="0"/>
          </a:p>
          <a:p>
            <a:r>
              <a:rPr lang="sl-SI" dirty="0"/>
              <a:t>• Oto je bil jezen na </a:t>
            </a:r>
            <a:r>
              <a:rPr lang="sl-SI" dirty="0" err="1"/>
              <a:t>Juša</a:t>
            </a:r>
            <a:r>
              <a:rPr lang="sl-SI" dirty="0"/>
              <a:t>, zato ga je prijel za mednožje. </a:t>
            </a:r>
          </a:p>
          <a:p>
            <a:endParaRPr lang="sl-SI" dirty="0"/>
          </a:p>
          <a:p>
            <a:r>
              <a:rPr lang="sl-SI" dirty="0"/>
              <a:t>• Mirku je všeč Anja, kar ji večkrat napiše na kakšen listek ali v zvezek. Za rojstni dan ji je kupil rdeč srček. Anjo zdaj vsi zafrkavajo, da hodi z Mirkom, njej pa je nerodno, ker ji Mirko sploh ni všeč. </a:t>
            </a:r>
          </a:p>
          <a:p>
            <a:endParaRPr lang="sl-SI" dirty="0"/>
          </a:p>
          <a:p>
            <a:r>
              <a:rPr lang="sl-SI" dirty="0"/>
              <a:t>• </a:t>
            </a:r>
            <a:r>
              <a:rPr lang="sl-SI" dirty="0" smtClean="0"/>
              <a:t>Tina </a:t>
            </a:r>
            <a:r>
              <a:rPr lang="sl-SI" dirty="0"/>
              <a:t>je rekla Tjaši, da ni več njena prijateljica, če ji ne posodi puloverja. </a:t>
            </a:r>
          </a:p>
          <a:p>
            <a:endParaRPr lang="sl-SI" dirty="0"/>
          </a:p>
          <a:p>
            <a:r>
              <a:rPr lang="sl-SI" dirty="0"/>
              <a:t>• Luka in </a:t>
            </a:r>
            <a:r>
              <a:rPr lang="sl-SI" dirty="0" smtClean="0"/>
              <a:t>Kristina </a:t>
            </a:r>
            <a:r>
              <a:rPr lang="sl-SI" dirty="0"/>
              <a:t>se smejeta sošolcu Janu, ker ima popackane hlače. </a:t>
            </a:r>
          </a:p>
        </p:txBody>
      </p:sp>
    </p:spTree>
    <p:extLst>
      <p:ext uri="{BB962C8B-B14F-4D97-AF65-F5344CB8AC3E}">
        <p14:creationId xmlns:p14="http://schemas.microsoft.com/office/powerpoint/2010/main" val="12027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3DD451E-E76C-E606-C9F1-26C7439CB921}"/>
              </a:ext>
            </a:extLst>
          </p:cNvPr>
          <p:cNvSpPr txBox="1"/>
          <p:nvPr/>
        </p:nvSpPr>
        <p:spPr>
          <a:xfrm>
            <a:off x="249174" y="0"/>
            <a:ext cx="11729466" cy="6463308"/>
          </a:xfrm>
          <a:prstGeom prst="rect">
            <a:avLst/>
          </a:prstGeom>
          <a:noFill/>
        </p:spPr>
        <p:txBody>
          <a:bodyPr wrap="square">
            <a:spAutoFit/>
          </a:bodyPr>
          <a:lstStyle/>
          <a:p>
            <a:endParaRPr lang="sl-SI" dirty="0"/>
          </a:p>
          <a:p>
            <a:r>
              <a:rPr lang="sl-SI" dirty="0"/>
              <a:t>• Taja je na Facebooku ustvarila lažni profil za Sanjo, s katero se ne razume. Na tem profilu objavlja neresnične stvari o njej.</a:t>
            </a:r>
          </a:p>
          <a:p>
            <a:r>
              <a:rPr lang="sl-SI" dirty="0"/>
              <a:t> </a:t>
            </a:r>
          </a:p>
          <a:p>
            <a:r>
              <a:rPr lang="sl-SI" dirty="0"/>
              <a:t>• Andrej je Gašperju grozil, da ga bo po pouku počakal pred šolo in »nabil«. </a:t>
            </a:r>
          </a:p>
          <a:p>
            <a:endParaRPr lang="sl-SI" dirty="0"/>
          </a:p>
          <a:p>
            <a:r>
              <a:rPr lang="sl-SI" dirty="0"/>
              <a:t>• Tina in Anja sta imeli konflikt s Tinetom, ker se ne strinjata z njegovo idejo za zaključni izlet.</a:t>
            </a:r>
          </a:p>
          <a:p>
            <a:endParaRPr lang="sl-SI" dirty="0"/>
          </a:p>
          <a:p>
            <a:pPr marL="285750" indent="-285750">
              <a:buFont typeface="Arial" panose="020B0604020202020204" pitchFamily="34" charset="0"/>
              <a:buChar char="•"/>
            </a:pPr>
            <a:r>
              <a:rPr lang="sl-SI" dirty="0"/>
              <a:t>Klavdija je svoji sestri Katarini ukazala, naj ji pospravi sobo.</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Igor je na Facebooku prebral Davidovo objavo: »Igor je tak kreten!« </a:t>
            </a:r>
          </a:p>
          <a:p>
            <a:pPr marL="285750" indent="-285750">
              <a:buFont typeface="Arial" panose="020B0604020202020204" pitchFamily="34" charset="0"/>
              <a:buChar char="•"/>
            </a:pPr>
            <a:endParaRPr lang="sl-SI" dirty="0"/>
          </a:p>
          <a:p>
            <a:r>
              <a:rPr lang="sl-SI" dirty="0"/>
              <a:t>• Andraž je boksnil Julijo v trebuh, ker mu je »težila«, naj sodeluje pri nalogi, ki sta jo morala rešiti skupaj. </a:t>
            </a:r>
          </a:p>
          <a:p>
            <a:endParaRPr lang="sl-SI" dirty="0"/>
          </a:p>
          <a:p>
            <a:r>
              <a:rPr lang="sl-SI" dirty="0"/>
              <a:t>• </a:t>
            </a:r>
            <a:r>
              <a:rPr lang="sl-SI" dirty="0" err="1" smtClean="0"/>
              <a:t>Amel</a:t>
            </a:r>
            <a:r>
              <a:rPr lang="sl-SI" dirty="0" smtClean="0"/>
              <a:t> </a:t>
            </a:r>
            <a:r>
              <a:rPr lang="sl-SI" dirty="0"/>
              <a:t>noče v šolo, ker ga sošolec Janez kliče »</a:t>
            </a:r>
            <a:r>
              <a:rPr lang="sl-SI" dirty="0" err="1"/>
              <a:t>čefur</a:t>
            </a:r>
            <a:r>
              <a:rPr lang="sl-SI" dirty="0"/>
              <a:t>«. </a:t>
            </a:r>
          </a:p>
          <a:p>
            <a:endParaRPr lang="sl-SI" dirty="0"/>
          </a:p>
          <a:p>
            <a:r>
              <a:rPr lang="sl-SI" dirty="0"/>
              <a:t>• Tilen, Tomaž in Jan pri kosilu ne pustijo nobeni punci, da prisede k mizi. </a:t>
            </a:r>
          </a:p>
          <a:p>
            <a:endParaRPr lang="sl-SI" dirty="0"/>
          </a:p>
          <a:p>
            <a:r>
              <a:rPr lang="sl-SI" dirty="0"/>
              <a:t>• Miha in Sandra sedita skupaj pri pouku. Miha pogosto Sandro boža po nogi; Sandri to ni všeč, ne reče pa nič, ker jo je strah, kaj si bodo drugi mislili o njej. </a:t>
            </a:r>
          </a:p>
          <a:p>
            <a:endParaRPr lang="sl-SI" dirty="0"/>
          </a:p>
          <a:p>
            <a:r>
              <a:rPr lang="sl-SI" dirty="0"/>
              <a:t>• Tanja je zaljubljena v Jakoba, Jakob pa v Ajdo. Tanji je hudo. </a:t>
            </a:r>
          </a:p>
          <a:p>
            <a:endParaRPr lang="sl-SI" dirty="0"/>
          </a:p>
          <a:p>
            <a:r>
              <a:rPr lang="sl-SI" dirty="0"/>
              <a:t>• Marina je vsem sošolcem po mailu poslala sliko Tadeje v spodnjem perilu. </a:t>
            </a:r>
          </a:p>
        </p:txBody>
      </p:sp>
    </p:spTree>
    <p:extLst>
      <p:ext uri="{BB962C8B-B14F-4D97-AF65-F5344CB8AC3E}">
        <p14:creationId xmlns:p14="http://schemas.microsoft.com/office/powerpoint/2010/main" val="4711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42"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nebo, voda, na prostem, plaža&#10;&#10;Opis je samodejno ustvarjen">
            <a:extLst>
              <a:ext uri="{FF2B5EF4-FFF2-40B4-BE49-F238E27FC236}">
                <a16:creationId xmlns:a16="http://schemas.microsoft.com/office/drawing/2014/main" id="{3202591D-52B4-705A-DEFD-8E7B112C1F2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5533" b="2"/>
          <a:stretch/>
        </p:blipFill>
        <p:spPr>
          <a:xfrm>
            <a:off x="2210214" y="161947"/>
            <a:ext cx="7768522" cy="5509661"/>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oljeZBesedilom 2">
            <a:extLst>
              <a:ext uri="{FF2B5EF4-FFF2-40B4-BE49-F238E27FC236}">
                <a16:creationId xmlns:a16="http://schemas.microsoft.com/office/drawing/2014/main" id="{1F0278DE-3D94-427C-7FDB-3E06A493045B}"/>
              </a:ext>
            </a:extLst>
          </p:cNvPr>
          <p:cNvSpPr txBox="1"/>
          <p:nvPr/>
        </p:nvSpPr>
        <p:spPr>
          <a:xfrm>
            <a:off x="3683784" y="5983946"/>
            <a:ext cx="5876721" cy="673999"/>
          </a:xfrm>
          <a:prstGeom prst="rect">
            <a:avLst/>
          </a:prstGeom>
        </p:spPr>
        <p:txBody>
          <a:bodyPr vert="horz" lIns="91440" tIns="45720" rIns="91440" bIns="45720" rtlCol="0">
            <a:normAutofit fontScale="92500" lnSpcReduction="20000"/>
          </a:bodyPr>
          <a:lstStyle/>
          <a:p>
            <a:pPr>
              <a:lnSpc>
                <a:spcPct val="90000"/>
              </a:lnSpc>
              <a:spcAft>
                <a:spcPts val="600"/>
              </a:spcAft>
            </a:pPr>
            <a:r>
              <a:rPr lang="sl-SI" sz="2000" dirty="0" smtClean="0">
                <a:hlinkClick r:id="rId4"/>
              </a:rPr>
              <a:t> </a:t>
            </a:r>
            <a:r>
              <a:rPr lang="sl-SI" sz="2000" b="1" dirty="0" smtClean="0">
                <a:hlinkClick r:id="rId4"/>
              </a:rPr>
              <a:t>POSNETEK JAZ NE BOM (4‘)</a:t>
            </a:r>
          </a:p>
          <a:p>
            <a:pPr>
              <a:lnSpc>
                <a:spcPct val="90000"/>
              </a:lnSpc>
              <a:spcAft>
                <a:spcPts val="600"/>
              </a:spcAft>
            </a:pPr>
            <a:r>
              <a:rPr lang="en-US" sz="2000" dirty="0" smtClean="0">
                <a:hlinkClick r:id="rId4"/>
              </a:rPr>
              <a:t>https</a:t>
            </a:r>
            <a:r>
              <a:rPr lang="en-US" sz="2000" dirty="0">
                <a:hlinkClick r:id="rId4"/>
              </a:rPr>
              <a:t>://www.youtube.com/watch?v=8A2vRg364NA</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6" name="PoljeZBesedilom 5">
            <a:extLst>
              <a:ext uri="{FF2B5EF4-FFF2-40B4-BE49-F238E27FC236}">
                <a16:creationId xmlns:a16="http://schemas.microsoft.com/office/drawing/2014/main" id="{2540BAD3-15AE-3EA5-C48B-0F91F7F50A5E}"/>
              </a:ext>
            </a:extLst>
          </p:cNvPr>
          <p:cNvSpPr txBox="1"/>
          <p:nvPr/>
        </p:nvSpPr>
        <p:spPr>
          <a:xfrm>
            <a:off x="6865670" y="6657945"/>
            <a:ext cx="2803973"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3" tooltip="https://blog.dnevnik.hr/topputovanja2018/2018/09/index.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sl-SI" sz="700">
              <a:solidFill>
                <a:srgbClr val="FFFFFF"/>
              </a:solidFill>
            </a:endParaRPr>
          </a:p>
        </p:txBody>
      </p:sp>
    </p:spTree>
    <p:extLst>
      <p:ext uri="{BB962C8B-B14F-4D97-AF65-F5344CB8AC3E}">
        <p14:creationId xmlns:p14="http://schemas.microsoft.com/office/powerpoint/2010/main" val="285900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5AD049FA-720C-195F-8B23-B7BB283EE9C3}"/>
              </a:ext>
            </a:extLst>
          </p:cNvPr>
          <p:cNvSpPr txBox="1"/>
          <p:nvPr/>
        </p:nvSpPr>
        <p:spPr>
          <a:xfrm>
            <a:off x="404622" y="340096"/>
            <a:ext cx="11162538" cy="4247317"/>
          </a:xfrm>
          <a:prstGeom prst="rect">
            <a:avLst/>
          </a:prstGeom>
          <a:noFill/>
        </p:spPr>
        <p:txBody>
          <a:bodyPr wrap="square">
            <a:spAutoFit/>
          </a:bodyPr>
          <a:lstStyle/>
          <a:p>
            <a:r>
              <a:rPr lang="sl-SI" dirty="0"/>
              <a:t>• Neža je obljubila Tajdi, da ji bo posodila roza hlače, pa jih je pozabila doma. Tajda je zato zelo jezna. </a:t>
            </a:r>
          </a:p>
          <a:p>
            <a:endParaRPr lang="sl-SI" dirty="0"/>
          </a:p>
          <a:p>
            <a:r>
              <a:rPr lang="sl-SI" dirty="0"/>
              <a:t>• Sabina je že tretjič ta teden pojedla Timovo malico, Tim je zdaj lačen. </a:t>
            </a:r>
          </a:p>
          <a:p>
            <a:endParaRPr lang="sl-SI" dirty="0"/>
          </a:p>
          <a:p>
            <a:r>
              <a:rPr lang="sl-SI" dirty="0"/>
              <a:t>• Tjaša je vrgla jabolko Ireni, ker jo je Irena prosila. Jabolko je po nesreči padlo Gorazdu na glavo, Gorazd je zato začel kričati na Tjašo. </a:t>
            </a:r>
          </a:p>
          <a:p>
            <a:endParaRPr lang="sl-SI" dirty="0"/>
          </a:p>
          <a:p>
            <a:r>
              <a:rPr lang="sl-SI" dirty="0"/>
              <a:t>• Manca želi, da Tanja dela njene domače naloge. Tanja se Mance boji, ker jo Manca ustrahuje, zato dela Mančine domače naloge. </a:t>
            </a:r>
          </a:p>
          <a:p>
            <a:endParaRPr lang="sl-SI" dirty="0"/>
          </a:p>
          <a:p>
            <a:r>
              <a:rPr lang="sl-SI" dirty="0"/>
              <a:t>• France se slabo počuti v šoli, ker ga sošolec </a:t>
            </a:r>
            <a:r>
              <a:rPr lang="sl-SI" dirty="0" smtClean="0"/>
              <a:t>Mirko </a:t>
            </a:r>
            <a:r>
              <a:rPr lang="sl-SI" dirty="0"/>
              <a:t>ponižuje. Govori mu, da je kmet. </a:t>
            </a:r>
          </a:p>
          <a:p>
            <a:endParaRPr lang="sl-SI" dirty="0"/>
          </a:p>
          <a:p>
            <a:r>
              <a:rPr lang="sl-SI" dirty="0"/>
              <a:t>• Sara ima zelo velika ušesa. Sošolke in sošolci pravijo, da zato zelo dobro sliši. Sara si želi manjša ušesa. </a:t>
            </a:r>
          </a:p>
          <a:p>
            <a:endParaRPr lang="sl-SI" dirty="0"/>
          </a:p>
          <a:p>
            <a:r>
              <a:rPr lang="sl-SI" dirty="0"/>
              <a:t>• Zarja je povabila </a:t>
            </a:r>
            <a:r>
              <a:rPr lang="sl-SI" dirty="0" smtClean="0"/>
              <a:t>Marka </a:t>
            </a:r>
            <a:r>
              <a:rPr lang="sl-SI" dirty="0"/>
              <a:t>v kino. </a:t>
            </a:r>
            <a:r>
              <a:rPr lang="sl-SI" dirty="0" smtClean="0"/>
              <a:t>Marko </a:t>
            </a:r>
            <a:r>
              <a:rPr lang="sl-SI" dirty="0"/>
              <a:t>je rekel, da bo prišel. Zarja ga je čakala pred kinom, vendar ga ni bilo. </a:t>
            </a:r>
          </a:p>
        </p:txBody>
      </p:sp>
    </p:spTree>
    <p:extLst>
      <p:ext uri="{BB962C8B-B14F-4D97-AF65-F5344CB8AC3E}">
        <p14:creationId xmlns:p14="http://schemas.microsoft.com/office/powerpoint/2010/main" val="4359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E2CFBC99-FB8F-41F7-A81D-A5288D688D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ki vsebuje besede tla, nebo, na prostem, plaža&#10;&#10;Opis je samodejno ustvarjen">
            <a:extLst>
              <a:ext uri="{FF2B5EF4-FFF2-40B4-BE49-F238E27FC236}">
                <a16:creationId xmlns:a16="http://schemas.microsoft.com/office/drawing/2014/main" id="{38BC8591-71AD-8EC6-6137-1C6E7DB23B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3772" r="-1" b="1619"/>
          <a:stretch/>
        </p:blipFill>
        <p:spPr>
          <a:xfrm>
            <a:off x="0" y="180119"/>
            <a:ext cx="12188932" cy="6857990"/>
          </a:xfrm>
          <a:prstGeom prst="rect">
            <a:avLst/>
          </a:prstGeom>
        </p:spPr>
      </p:pic>
      <p:sp>
        <p:nvSpPr>
          <p:cNvPr id="21" name="Freeform: Shape 11">
            <a:extLst>
              <a:ext uri="{FF2B5EF4-FFF2-40B4-BE49-F238E27FC236}">
                <a16:creationId xmlns:a16="http://schemas.microsoft.com/office/drawing/2014/main" id="{A435A76B-D478-4F38-9D76-040E49ADC6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E8308070-12DA-3373-1DCC-A22858949FAD}"/>
              </a:ext>
            </a:extLst>
          </p:cNvPr>
          <p:cNvSpPr>
            <a:spLocks noGrp="1"/>
          </p:cNvSpPr>
          <p:nvPr>
            <p:ph type="title"/>
          </p:nvPr>
        </p:nvSpPr>
        <p:spPr>
          <a:xfrm>
            <a:off x="5944903" y="3360501"/>
            <a:ext cx="5764732" cy="2695545"/>
          </a:xfrm>
        </p:spPr>
        <p:txBody>
          <a:bodyPr vert="horz" lIns="91440" tIns="45720" rIns="91440" bIns="45720" rtlCol="0" anchor="b">
            <a:normAutofit fontScale="90000"/>
          </a:bodyPr>
          <a:lstStyle/>
          <a:p>
            <a:r>
              <a:rPr lang="sl-SI" sz="2400" dirty="0" smtClean="0"/>
              <a:t/>
            </a:r>
            <a:br>
              <a:rPr lang="sl-SI" sz="2400" dirty="0" smtClean="0"/>
            </a:br>
            <a:r>
              <a:rPr lang="sl-SI" sz="2400" b="1" dirty="0" smtClean="0"/>
              <a:t>KAKO UKREPAMO?</a:t>
            </a:r>
            <a:br>
              <a:rPr lang="sl-SI" sz="2400" b="1" dirty="0" smtClean="0"/>
            </a:br>
            <a:r>
              <a:rPr lang="sl-SI" sz="2400" dirty="0"/>
              <a:t/>
            </a:r>
            <a:br>
              <a:rPr lang="sl-SI" sz="2400" dirty="0"/>
            </a:br>
            <a:r>
              <a:rPr lang="en-US" sz="2400" dirty="0" err="1" smtClean="0"/>
              <a:t>Povemo</a:t>
            </a:r>
            <a:r>
              <a:rPr lang="en-US" sz="2400" dirty="0" smtClean="0"/>
              <a:t> </a:t>
            </a:r>
            <a:r>
              <a:rPr lang="en-US" sz="2400" dirty="0" err="1"/>
              <a:t>odrasli</a:t>
            </a:r>
            <a:r>
              <a:rPr lang="en-US" sz="2400" dirty="0"/>
              <a:t> </a:t>
            </a:r>
            <a:r>
              <a:rPr lang="en-US" sz="2400" dirty="0" err="1"/>
              <a:t>osebi</a:t>
            </a:r>
            <a:r>
              <a:rPr lang="sl-SI" sz="2400" dirty="0"/>
              <a:t>.</a:t>
            </a:r>
            <a:r>
              <a:rPr lang="en-US" sz="2400" dirty="0"/>
              <a:t/>
            </a:r>
            <a:br>
              <a:rPr lang="en-US" sz="2400" dirty="0"/>
            </a:br>
            <a:r>
              <a:rPr lang="en-US" sz="2400" dirty="0"/>
              <a:t/>
            </a:r>
            <a:br>
              <a:rPr lang="en-US" sz="2400" dirty="0"/>
            </a:br>
            <a:r>
              <a:rPr lang="en-US" sz="2400" dirty="0" err="1"/>
              <a:t>Pomagamo</a:t>
            </a:r>
            <a:r>
              <a:rPr lang="en-US" sz="2400" dirty="0"/>
              <a:t> </a:t>
            </a:r>
            <a:r>
              <a:rPr lang="en-US" sz="2400" dirty="0" err="1"/>
              <a:t>žrtvi</a:t>
            </a:r>
            <a:r>
              <a:rPr lang="sl-SI" sz="2400" dirty="0"/>
              <a:t>.</a:t>
            </a:r>
            <a:r>
              <a:rPr lang="en-US" sz="2400" dirty="0"/>
              <a:t/>
            </a:r>
            <a:br>
              <a:rPr lang="en-US" sz="2400" dirty="0"/>
            </a:br>
            <a:r>
              <a:rPr lang="en-US" sz="2400" dirty="0"/>
              <a:t/>
            </a:r>
            <a:br>
              <a:rPr lang="en-US" sz="2400" dirty="0"/>
            </a:br>
            <a:r>
              <a:rPr lang="en-US" sz="2400" dirty="0" err="1"/>
              <a:t>Zoperstavljanje</a:t>
            </a:r>
            <a:r>
              <a:rPr lang="en-US" sz="2400" dirty="0"/>
              <a:t> </a:t>
            </a:r>
            <a:r>
              <a:rPr lang="en-US" sz="2400" dirty="0" err="1"/>
              <a:t>povzročiteljici</a:t>
            </a:r>
            <a:r>
              <a:rPr lang="en-US" sz="2400" dirty="0"/>
              <a:t> oz. </a:t>
            </a:r>
            <a:r>
              <a:rPr lang="en-US" sz="2400" dirty="0" err="1"/>
              <a:t>povzročitelju</a:t>
            </a:r>
            <a:r>
              <a:rPr lang="sl-SI" sz="2400" dirty="0"/>
              <a:t>.</a:t>
            </a:r>
            <a:endParaRPr lang="en-US" sz="2400" dirty="0"/>
          </a:p>
        </p:txBody>
      </p:sp>
      <p:sp>
        <p:nvSpPr>
          <p:cNvPr id="5" name="PoljeZBesedilom 4">
            <a:extLst>
              <a:ext uri="{FF2B5EF4-FFF2-40B4-BE49-F238E27FC236}">
                <a16:creationId xmlns:a16="http://schemas.microsoft.com/office/drawing/2014/main" id="{CFECF990-D5ED-EE5E-CDAA-4FB816F64ADF}"/>
              </a:ext>
            </a:extLst>
          </p:cNvPr>
          <p:cNvSpPr txBox="1"/>
          <p:nvPr/>
        </p:nvSpPr>
        <p:spPr>
          <a:xfrm>
            <a:off x="9232695" y="6657945"/>
            <a:ext cx="2956257"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3" tooltip="https://ostrvokrit.blogspot.com/2013/07/retimno-plaze.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sl-SI" sz="700">
              <a:solidFill>
                <a:srgbClr val="FFFFFF"/>
              </a:solidFill>
            </a:endParaRPr>
          </a:p>
        </p:txBody>
      </p:sp>
    </p:spTree>
    <p:extLst>
      <p:ext uri="{BB962C8B-B14F-4D97-AF65-F5344CB8AC3E}">
        <p14:creationId xmlns:p14="http://schemas.microsoft.com/office/powerpoint/2010/main" val="404349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260764" y="640185"/>
            <a:ext cx="10377054" cy="3539430"/>
          </a:xfrm>
          <a:prstGeom prst="rect">
            <a:avLst/>
          </a:prstGeom>
        </p:spPr>
        <p:txBody>
          <a:bodyPr wrap="square">
            <a:spAutoFit/>
          </a:bodyPr>
          <a:lstStyle/>
          <a:p>
            <a:r>
              <a:rPr lang="sl-SI" sz="2800" dirty="0">
                <a:latin typeface="Arial" panose="020B0604020202020204" pitchFamily="34" charset="0"/>
              </a:rPr>
              <a:t>• Povemo odrasli osebi</a:t>
            </a:r>
            <a:r>
              <a:rPr lang="sl-SI" sz="2800" dirty="0"/>
              <a:t/>
            </a:r>
            <a:br>
              <a:rPr lang="sl-SI" sz="2800" dirty="0"/>
            </a:br>
            <a:r>
              <a:rPr lang="sl-SI" sz="2800" dirty="0">
                <a:latin typeface="Arial" panose="020B0604020202020204" pitchFamily="34" charset="0"/>
              </a:rPr>
              <a:t>Priča naj takoj poišče odraslo osebo in ji poroča, kaj se je </a:t>
            </a:r>
            <a:r>
              <a:rPr lang="sl-SI" sz="2800" dirty="0" smtClean="0">
                <a:latin typeface="Arial" panose="020B0604020202020204" pitchFamily="34" charset="0"/>
              </a:rPr>
              <a:t>zgodilo. </a:t>
            </a:r>
            <a:r>
              <a:rPr lang="sl-SI" sz="2800" dirty="0">
                <a:latin typeface="Arial" panose="020B0604020202020204" pitchFamily="34" charset="0"/>
              </a:rPr>
              <a:t>To je lahko </a:t>
            </a:r>
            <a:r>
              <a:rPr lang="sl-SI" sz="2800" dirty="0" smtClean="0">
                <a:latin typeface="Arial" panose="020B0604020202020204" pitchFamily="34" charset="0"/>
              </a:rPr>
              <a:t>učiteljica </a:t>
            </a:r>
            <a:r>
              <a:rPr lang="sl-SI" sz="2800" dirty="0">
                <a:latin typeface="Arial" panose="020B0604020202020204" pitchFamily="34" charset="0"/>
              </a:rPr>
              <a:t>oziroma učitelj, šolska svetovalna služba, ravnateljica oziroma ravnatelj,</a:t>
            </a:r>
            <a:r>
              <a:rPr lang="sl-SI" sz="2800" dirty="0"/>
              <a:t/>
            </a:r>
            <a:br>
              <a:rPr lang="sl-SI" sz="2800" dirty="0"/>
            </a:br>
            <a:r>
              <a:rPr lang="sl-SI" sz="2800" dirty="0">
                <a:latin typeface="Arial" panose="020B0604020202020204" pitchFamily="34" charset="0"/>
              </a:rPr>
              <a:t>ali </a:t>
            </a:r>
            <a:r>
              <a:rPr lang="sl-SI" sz="2800" dirty="0" smtClean="0">
                <a:latin typeface="Arial" panose="020B0604020202020204" pitchFamily="34" charset="0"/>
              </a:rPr>
              <a:t>npr. </a:t>
            </a:r>
            <a:r>
              <a:rPr lang="sl-SI" sz="2800" dirty="0">
                <a:latin typeface="Arial" panose="020B0604020202020204" pitchFamily="34" charset="0"/>
              </a:rPr>
              <a:t>tajnica, čistilka, kuharica, starši, </a:t>
            </a:r>
            <a:r>
              <a:rPr lang="sl-SI" sz="2800" dirty="0" smtClean="0">
                <a:latin typeface="Arial" panose="020B0604020202020204" pitchFamily="34" charset="0"/>
              </a:rPr>
              <a:t>sorojenci. </a:t>
            </a:r>
            <a:r>
              <a:rPr lang="sl-SI" sz="2800" dirty="0">
                <a:latin typeface="Arial" panose="020B0604020202020204" pitchFamily="34" charset="0"/>
              </a:rPr>
              <a:t>Pri tem </a:t>
            </a:r>
            <a:r>
              <a:rPr lang="sl-SI" sz="2800" dirty="0" smtClean="0">
                <a:latin typeface="Arial" panose="020B0604020202020204" pitchFamily="34" charset="0"/>
              </a:rPr>
              <a:t>lahko</a:t>
            </a:r>
            <a:r>
              <a:rPr lang="sl-SI" sz="2800" dirty="0"/>
              <a:t/>
            </a:r>
            <a:br>
              <a:rPr lang="sl-SI" sz="2800" dirty="0"/>
            </a:br>
            <a:r>
              <a:rPr lang="sl-SI" sz="2800" dirty="0">
                <a:latin typeface="Arial" panose="020B0604020202020204" pitchFamily="34" charset="0"/>
              </a:rPr>
              <a:t>priča zahteva popolno </a:t>
            </a:r>
            <a:r>
              <a:rPr lang="sl-SI" sz="2800" dirty="0" smtClean="0">
                <a:latin typeface="Arial" panose="020B0604020202020204" pitchFamily="34" charset="0"/>
              </a:rPr>
              <a:t>anonimnost. Včasih se lahko </a:t>
            </a:r>
            <a:r>
              <a:rPr lang="sl-SI" sz="2800" dirty="0">
                <a:latin typeface="Arial" panose="020B0604020202020204" pitchFamily="34" charset="0"/>
              </a:rPr>
              <a:t>zgodi,</a:t>
            </a:r>
            <a:r>
              <a:rPr lang="sl-SI" sz="2800" dirty="0"/>
              <a:t/>
            </a:r>
            <a:br>
              <a:rPr lang="sl-SI" sz="2800" dirty="0"/>
            </a:br>
            <a:r>
              <a:rPr lang="sl-SI" sz="2800" dirty="0">
                <a:latin typeface="Arial" panose="020B0604020202020204" pitchFamily="34" charset="0"/>
              </a:rPr>
              <a:t>da odrasla oseba ne stori </a:t>
            </a:r>
            <a:r>
              <a:rPr lang="sl-SI" sz="2800" dirty="0" smtClean="0">
                <a:latin typeface="Arial" panose="020B0604020202020204" pitchFamily="34" charset="0"/>
              </a:rPr>
              <a:t>nič. </a:t>
            </a:r>
            <a:r>
              <a:rPr lang="sl-SI" sz="2800" dirty="0">
                <a:latin typeface="Arial" panose="020B0604020202020204" pitchFamily="34" charset="0"/>
              </a:rPr>
              <a:t>V tem primeru naj ne obupajo in naj poiščejo </a:t>
            </a:r>
            <a:r>
              <a:rPr lang="sl-SI" sz="2800" dirty="0" smtClean="0">
                <a:latin typeface="Arial" panose="020B0604020202020204" pitchFamily="34" charset="0"/>
              </a:rPr>
              <a:t>drugo</a:t>
            </a:r>
            <a:r>
              <a:rPr lang="sl-SI" sz="2800" dirty="0" smtClean="0"/>
              <a:t> </a:t>
            </a:r>
            <a:r>
              <a:rPr lang="sl-SI" sz="2800" dirty="0" smtClean="0">
                <a:latin typeface="Arial" panose="020B0604020202020204" pitchFamily="34" charset="0"/>
              </a:rPr>
              <a:t>odraslo osebo.</a:t>
            </a:r>
            <a:endParaRPr lang="sl-SI" sz="2800" dirty="0"/>
          </a:p>
        </p:txBody>
      </p:sp>
    </p:spTree>
    <p:extLst>
      <p:ext uri="{BB962C8B-B14F-4D97-AF65-F5344CB8AC3E}">
        <p14:creationId xmlns:p14="http://schemas.microsoft.com/office/powerpoint/2010/main" val="404998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66254" y="1333144"/>
            <a:ext cx="12025745" cy="4154984"/>
          </a:xfrm>
          <a:prstGeom prst="rect">
            <a:avLst/>
          </a:prstGeom>
        </p:spPr>
        <p:txBody>
          <a:bodyPr wrap="square">
            <a:spAutoFit/>
          </a:bodyPr>
          <a:lstStyle/>
          <a:p>
            <a:r>
              <a:rPr lang="sl-SI" sz="2400" b="1" dirty="0">
                <a:latin typeface="Arial" panose="020B0604020202020204" pitchFamily="34" charset="0"/>
              </a:rPr>
              <a:t>• Pomagamo žrtvi</a:t>
            </a:r>
            <a:r>
              <a:rPr lang="sl-SI" sz="2400" b="1" dirty="0"/>
              <a:t/>
            </a:r>
            <a:br>
              <a:rPr lang="sl-SI" sz="2400" b="1" dirty="0"/>
            </a:br>
            <a:endParaRPr lang="sl-SI" sz="2400" b="1" dirty="0" smtClean="0"/>
          </a:p>
          <a:p>
            <a:r>
              <a:rPr lang="sl-SI" sz="2400" dirty="0" smtClean="0">
                <a:latin typeface="Arial" panose="020B0604020202020204" pitchFamily="34" charset="0"/>
              </a:rPr>
              <a:t>Žrtvi </a:t>
            </a:r>
            <a:r>
              <a:rPr lang="sl-SI" sz="2400" dirty="0">
                <a:latin typeface="Arial" panose="020B0604020202020204" pitchFamily="34" charset="0"/>
              </a:rPr>
              <a:t>lahko pomagamo na veliko </a:t>
            </a:r>
            <a:r>
              <a:rPr lang="sl-SI" sz="2400" dirty="0" smtClean="0">
                <a:latin typeface="Arial" panose="020B0604020202020204" pitchFamily="34" charset="0"/>
              </a:rPr>
              <a:t>načinov. </a:t>
            </a:r>
            <a:r>
              <a:rPr lang="sl-SI" sz="2400" dirty="0">
                <a:latin typeface="Arial" panose="020B0604020202020204" pitchFamily="34" charset="0"/>
              </a:rPr>
              <a:t>Lahko jo spremljamo, da se bo v </a:t>
            </a:r>
            <a:r>
              <a:rPr lang="sl-SI" sz="2400" dirty="0" smtClean="0">
                <a:latin typeface="Arial" panose="020B0604020202020204" pitchFamily="34" charset="0"/>
              </a:rPr>
              <a:t>skupini </a:t>
            </a:r>
            <a:r>
              <a:rPr lang="sl-SI" sz="2400" dirty="0">
                <a:latin typeface="Arial" panose="020B0604020202020204" pitchFamily="34" charset="0"/>
              </a:rPr>
              <a:t>počutila </a:t>
            </a:r>
            <a:r>
              <a:rPr lang="sl-SI" sz="2400" dirty="0" smtClean="0">
                <a:latin typeface="Arial" panose="020B0604020202020204" pitchFamily="34" charset="0"/>
              </a:rPr>
              <a:t>varneje. </a:t>
            </a:r>
            <a:r>
              <a:rPr lang="sl-SI" sz="2400" dirty="0">
                <a:latin typeface="Arial" panose="020B0604020202020204" pitchFamily="34" charset="0"/>
              </a:rPr>
              <a:t>Tudi manj verjetno je, da bo nekdo postal žrtev </a:t>
            </a:r>
            <a:r>
              <a:rPr lang="sl-SI" sz="2400" dirty="0" smtClean="0">
                <a:latin typeface="Arial" panose="020B0604020202020204" pitchFamily="34" charset="0"/>
              </a:rPr>
              <a:t>medvrstniškega </a:t>
            </a:r>
            <a:r>
              <a:rPr lang="sl-SI" sz="2400" dirty="0">
                <a:latin typeface="Arial" panose="020B0604020202020204" pitchFamily="34" charset="0"/>
              </a:rPr>
              <a:t>nasilja, če je v skupini </a:t>
            </a:r>
            <a:r>
              <a:rPr lang="sl-SI" sz="2400" dirty="0" smtClean="0">
                <a:latin typeface="Arial" panose="020B0604020202020204" pitchFamily="34" charset="0"/>
              </a:rPr>
              <a:t>prijateljev.</a:t>
            </a:r>
            <a:r>
              <a:rPr lang="sl-SI" sz="2400" dirty="0"/>
              <a:t/>
            </a:r>
            <a:br>
              <a:rPr lang="sl-SI" sz="2400" dirty="0"/>
            </a:br>
            <a:r>
              <a:rPr lang="sl-SI" sz="2400" dirty="0">
                <a:latin typeface="Arial" panose="020B0604020202020204" pitchFamily="34" charset="0"/>
              </a:rPr>
              <a:t>Žrtvi namenimo prijazne </a:t>
            </a:r>
            <a:r>
              <a:rPr lang="sl-SI" sz="2400" dirty="0" smtClean="0">
                <a:latin typeface="Arial" panose="020B0604020202020204" pitchFamily="34" charset="0"/>
              </a:rPr>
              <a:t>besede. Lahko se zgodi</a:t>
            </a:r>
            <a:r>
              <a:rPr lang="sl-SI" sz="2400" dirty="0">
                <a:latin typeface="Arial" panose="020B0604020202020204" pitchFamily="34" charset="0"/>
              </a:rPr>
              <a:t>, da je žrtev </a:t>
            </a:r>
            <a:r>
              <a:rPr lang="sl-SI" sz="2400" dirty="0" smtClean="0">
                <a:latin typeface="Arial" panose="020B0604020202020204" pitchFamily="34" charset="0"/>
              </a:rPr>
              <a:t>zaradi </a:t>
            </a:r>
            <a:r>
              <a:rPr lang="sl-SI" sz="2400" dirty="0">
                <a:latin typeface="Arial" panose="020B0604020202020204" pitchFamily="34" charset="0"/>
              </a:rPr>
              <a:t>čustvene stiske napadalna do priče, tudi če ji ta želi </a:t>
            </a:r>
            <a:r>
              <a:rPr lang="sl-SI" sz="2400" dirty="0" smtClean="0">
                <a:latin typeface="Arial" panose="020B0604020202020204" pitchFamily="34" charset="0"/>
              </a:rPr>
              <a:t>pomagati. </a:t>
            </a:r>
            <a:r>
              <a:rPr lang="sl-SI" sz="2400" dirty="0">
                <a:latin typeface="Arial" panose="020B0604020202020204" pitchFamily="34" charset="0"/>
              </a:rPr>
              <a:t>Tega naj </a:t>
            </a:r>
            <a:r>
              <a:rPr lang="sl-SI" sz="2400" dirty="0" smtClean="0">
                <a:latin typeface="Arial" panose="020B0604020202020204" pitchFamily="34" charset="0"/>
              </a:rPr>
              <a:t>ne jemljemo </a:t>
            </a:r>
            <a:r>
              <a:rPr lang="sl-SI" sz="2400" dirty="0">
                <a:latin typeface="Arial" panose="020B0604020202020204" pitchFamily="34" charset="0"/>
              </a:rPr>
              <a:t>osebno in počakamo, da se žrtev pomiri, nato poskusimo </a:t>
            </a:r>
            <a:r>
              <a:rPr lang="sl-SI" sz="2400" dirty="0" smtClean="0">
                <a:latin typeface="Arial" panose="020B0604020202020204" pitchFamily="34" charset="0"/>
              </a:rPr>
              <a:t>ponovno. </a:t>
            </a:r>
            <a:r>
              <a:rPr lang="sl-SI" sz="2400" dirty="0">
                <a:latin typeface="Arial" panose="020B0604020202020204" pitchFamily="34" charset="0"/>
              </a:rPr>
              <a:t>Že</a:t>
            </a:r>
            <a:r>
              <a:rPr lang="sl-SI" sz="2400" dirty="0"/>
              <a:t/>
            </a:r>
            <a:br>
              <a:rPr lang="sl-SI" sz="2400" dirty="0"/>
            </a:br>
            <a:r>
              <a:rPr lang="sl-SI" sz="2400" dirty="0">
                <a:latin typeface="Arial" panose="020B0604020202020204" pitchFamily="34" charset="0"/>
              </a:rPr>
              <a:t>samo prijazna beseda lahko žrtvi kasneje zelo veliko pomeni, saj ji damo vedeti,</a:t>
            </a:r>
            <a:r>
              <a:rPr lang="sl-SI" sz="2400" dirty="0"/>
              <a:t/>
            </a:r>
            <a:br>
              <a:rPr lang="sl-SI" sz="2400" dirty="0"/>
            </a:br>
            <a:r>
              <a:rPr lang="sl-SI" sz="2400" dirty="0">
                <a:latin typeface="Arial" panose="020B0604020202020204" pitchFamily="34" charset="0"/>
              </a:rPr>
              <a:t>da je nekomu mar </a:t>
            </a:r>
            <a:r>
              <a:rPr lang="sl-SI" sz="2400" dirty="0" smtClean="0">
                <a:latin typeface="Arial" panose="020B0604020202020204" pitchFamily="34" charset="0"/>
              </a:rPr>
              <a:t>zanjo. </a:t>
            </a:r>
            <a:r>
              <a:rPr lang="sl-SI" sz="2400" dirty="0">
                <a:latin typeface="Arial" panose="020B0604020202020204" pitchFamily="34" charset="0"/>
              </a:rPr>
              <a:t>Najbolj pa lahko pomagamo, če smo dobri prijatelji in ji</a:t>
            </a:r>
            <a:r>
              <a:rPr lang="sl-SI" sz="2400" dirty="0"/>
              <a:t/>
            </a:r>
            <a:br>
              <a:rPr lang="sl-SI" sz="2400" dirty="0"/>
            </a:br>
            <a:r>
              <a:rPr lang="sl-SI" sz="2400" dirty="0">
                <a:latin typeface="Arial" panose="020B0604020202020204" pitchFamily="34" charset="0"/>
              </a:rPr>
              <a:t>nudimo podporo in skupaj iščemo rešitve in </a:t>
            </a:r>
            <a:r>
              <a:rPr lang="sl-SI" sz="2400" dirty="0" smtClean="0">
                <a:latin typeface="Arial" panose="020B0604020202020204" pitchFamily="34" charset="0"/>
              </a:rPr>
              <a:t>pomoč.</a:t>
            </a:r>
            <a:endParaRPr lang="sl-SI" sz="2400" dirty="0"/>
          </a:p>
        </p:txBody>
      </p:sp>
    </p:spTree>
    <p:extLst>
      <p:ext uri="{BB962C8B-B14F-4D97-AF65-F5344CB8AC3E}">
        <p14:creationId xmlns:p14="http://schemas.microsoft.com/office/powerpoint/2010/main" val="366298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37309" y="1236300"/>
            <a:ext cx="11097491" cy="3785652"/>
          </a:xfrm>
          <a:prstGeom prst="rect">
            <a:avLst/>
          </a:prstGeom>
        </p:spPr>
        <p:txBody>
          <a:bodyPr wrap="square">
            <a:spAutoFit/>
          </a:bodyPr>
          <a:lstStyle/>
          <a:p>
            <a:r>
              <a:rPr lang="sl-SI" sz="2400" dirty="0">
                <a:latin typeface="Arial" panose="020B0604020202020204" pitchFamily="34" charset="0"/>
              </a:rPr>
              <a:t>• </a:t>
            </a:r>
            <a:r>
              <a:rPr lang="sl-SI" sz="2400" b="1" dirty="0" smtClean="0">
                <a:latin typeface="Arial" panose="020B0604020202020204" pitchFamily="34" charset="0"/>
              </a:rPr>
              <a:t>Zoperstavljanje </a:t>
            </a:r>
            <a:r>
              <a:rPr lang="sl-SI" sz="2400" b="1" dirty="0">
                <a:latin typeface="Arial" panose="020B0604020202020204" pitchFamily="34" charset="0"/>
              </a:rPr>
              <a:t>povzročiteljici oziroma povzročitelju</a:t>
            </a:r>
            <a:r>
              <a:rPr lang="sl-SI" sz="2400" dirty="0"/>
              <a:t/>
            </a:r>
            <a:br>
              <a:rPr lang="sl-SI" sz="2400" dirty="0"/>
            </a:br>
            <a:endParaRPr lang="sl-SI" sz="2400" dirty="0" smtClean="0"/>
          </a:p>
          <a:p>
            <a:r>
              <a:rPr lang="sl-SI" sz="2400" dirty="0" smtClean="0">
                <a:latin typeface="Arial" panose="020B0604020202020204" pitchFamily="34" charset="0"/>
              </a:rPr>
              <a:t>Vedno morate dvakrat </a:t>
            </a:r>
            <a:r>
              <a:rPr lang="sl-SI" sz="2400" dirty="0">
                <a:latin typeface="Arial" panose="020B0604020202020204" pitchFamily="34" charset="0"/>
              </a:rPr>
              <a:t>pomisliti, preden se </a:t>
            </a:r>
            <a:r>
              <a:rPr lang="sl-SI" sz="2400" dirty="0" smtClean="0">
                <a:latin typeface="Arial" panose="020B0604020202020204" pitchFamily="34" charset="0"/>
              </a:rPr>
              <a:t>postavite </a:t>
            </a:r>
            <a:r>
              <a:rPr lang="sl-SI" sz="2400" dirty="0">
                <a:latin typeface="Arial" panose="020B0604020202020204" pitchFamily="34" charset="0"/>
              </a:rPr>
              <a:t>povzročiteljici oziroma povzročitelju po </a:t>
            </a:r>
            <a:r>
              <a:rPr lang="sl-SI" sz="2400" dirty="0" smtClean="0">
                <a:latin typeface="Arial" panose="020B0604020202020204" pitchFamily="34" charset="0"/>
              </a:rPr>
              <a:t>robu. Nikakor tega </a:t>
            </a:r>
            <a:r>
              <a:rPr lang="sl-SI" sz="2400" dirty="0">
                <a:latin typeface="Arial" panose="020B0604020202020204" pitchFamily="34" charset="0"/>
              </a:rPr>
              <a:t>ne </a:t>
            </a:r>
            <a:r>
              <a:rPr lang="sl-SI" sz="2400" dirty="0" smtClean="0">
                <a:latin typeface="Arial" panose="020B0604020202020204" pitchFamily="34" charset="0"/>
              </a:rPr>
              <a:t>počnite, </a:t>
            </a:r>
            <a:r>
              <a:rPr lang="sl-SI" sz="2400" dirty="0">
                <a:latin typeface="Arial" panose="020B0604020202020204" pitchFamily="34" charset="0"/>
              </a:rPr>
              <a:t>če </a:t>
            </a:r>
            <a:r>
              <a:rPr lang="sl-SI" sz="2400" dirty="0" smtClean="0">
                <a:latin typeface="Arial" panose="020B0604020202020204" pitchFamily="34" charset="0"/>
              </a:rPr>
              <a:t>ste </a:t>
            </a:r>
            <a:r>
              <a:rPr lang="sl-SI" sz="2400" dirty="0">
                <a:latin typeface="Arial" panose="020B0604020202020204" pitchFamily="34" charset="0"/>
              </a:rPr>
              <a:t>prepričani, da </a:t>
            </a:r>
            <a:r>
              <a:rPr lang="sl-SI" sz="2400" dirty="0" smtClean="0">
                <a:latin typeface="Arial" panose="020B0604020202020204" pitchFamily="34" charset="0"/>
              </a:rPr>
              <a:t>boste </a:t>
            </a:r>
            <a:r>
              <a:rPr lang="sl-SI" sz="2400" dirty="0">
                <a:latin typeface="Arial" panose="020B0604020202020204" pitchFamily="34" charset="0"/>
              </a:rPr>
              <a:t>tudi sami v nevarnosti in nikakor </a:t>
            </a:r>
            <a:r>
              <a:rPr lang="sl-SI" sz="2400" dirty="0" smtClean="0">
                <a:latin typeface="Arial" panose="020B0604020202020204" pitchFamily="34" charset="0"/>
              </a:rPr>
              <a:t>ne uporabljajte nasilja.</a:t>
            </a:r>
            <a:r>
              <a:rPr lang="sl-SI" sz="2400" dirty="0"/>
              <a:t/>
            </a:r>
            <a:br>
              <a:rPr lang="sl-SI" sz="2400" dirty="0"/>
            </a:br>
            <a:r>
              <a:rPr lang="sl-SI" sz="2400" dirty="0">
                <a:latin typeface="Arial" panose="020B0604020202020204" pitchFamily="34" charset="0"/>
              </a:rPr>
              <a:t>Ravnanje</a:t>
            </a:r>
            <a:r>
              <a:rPr lang="sl-SI" sz="2400" dirty="0" smtClean="0"/>
              <a:t> </a:t>
            </a:r>
            <a:r>
              <a:rPr lang="sl-SI" sz="2400" dirty="0" smtClean="0">
                <a:latin typeface="Arial" panose="020B0604020202020204" pitchFamily="34" charset="0"/>
              </a:rPr>
              <a:t>papirja je podobno </a:t>
            </a:r>
            <a:r>
              <a:rPr lang="sl-SI" sz="2400" dirty="0">
                <a:latin typeface="Arial" panose="020B0604020202020204" pitchFamily="34" charset="0"/>
              </a:rPr>
              <a:t>kot pomoč in </a:t>
            </a:r>
            <a:r>
              <a:rPr lang="sl-SI" sz="2400" dirty="0" smtClean="0">
                <a:latin typeface="Arial" panose="020B0604020202020204" pitchFamily="34" charset="0"/>
              </a:rPr>
              <a:t>opravičevanje. </a:t>
            </a:r>
            <a:r>
              <a:rPr lang="sl-SI" sz="2400" dirty="0">
                <a:latin typeface="Arial" panose="020B0604020202020204" pitchFamily="34" charset="0"/>
              </a:rPr>
              <a:t>Z veliko truda ga lahko zelo </a:t>
            </a:r>
            <a:r>
              <a:rPr lang="sl-SI" sz="2400" dirty="0" smtClean="0">
                <a:latin typeface="Arial" panose="020B0604020202020204" pitchFamily="34" charset="0"/>
              </a:rPr>
              <a:t>zravnamo</a:t>
            </a:r>
            <a:r>
              <a:rPr lang="sl-SI" sz="2400" dirty="0">
                <a:latin typeface="Arial" panose="020B0604020202020204" pitchFamily="34" charset="0"/>
              </a:rPr>
              <a:t>, ampak nikoli ne bo več </a:t>
            </a:r>
            <a:r>
              <a:rPr lang="sl-SI" sz="2400" dirty="0" smtClean="0">
                <a:latin typeface="Arial" panose="020B0604020202020204" pitchFamily="34" charset="0"/>
              </a:rPr>
              <a:t>isti. </a:t>
            </a:r>
            <a:r>
              <a:rPr lang="sl-SI" sz="2400" dirty="0">
                <a:latin typeface="Arial" panose="020B0604020202020204" pitchFamily="34" charset="0"/>
              </a:rPr>
              <a:t>Brazgotina bo za vedno </a:t>
            </a:r>
            <a:r>
              <a:rPr lang="sl-SI" sz="2400" dirty="0" smtClean="0">
                <a:latin typeface="Arial" panose="020B0604020202020204" pitchFamily="34" charset="0"/>
              </a:rPr>
              <a:t>ostala. </a:t>
            </a:r>
            <a:r>
              <a:rPr lang="sl-SI" sz="2400" dirty="0">
                <a:latin typeface="Arial" panose="020B0604020202020204" pitchFamily="34" charset="0"/>
              </a:rPr>
              <a:t>Zato </a:t>
            </a:r>
            <a:r>
              <a:rPr lang="sl-SI" sz="2400" dirty="0" smtClean="0">
                <a:latin typeface="Arial" panose="020B0604020202020204" pitchFamily="34" charset="0"/>
              </a:rPr>
              <a:t>bodite tudi </a:t>
            </a:r>
            <a:r>
              <a:rPr lang="sl-SI" sz="2400" dirty="0">
                <a:latin typeface="Arial" panose="020B0604020202020204" pitchFamily="34" charset="0"/>
              </a:rPr>
              <a:t>sami previdni s svojimi nasilnimi dejanji, saj je samo mečkanje trajalo le </a:t>
            </a:r>
            <a:r>
              <a:rPr lang="sl-SI" sz="2400" dirty="0" smtClean="0">
                <a:latin typeface="Arial" panose="020B0604020202020204" pitchFamily="34" charset="0"/>
              </a:rPr>
              <a:t>nekaj </a:t>
            </a:r>
            <a:r>
              <a:rPr lang="sl-SI" sz="2400" dirty="0">
                <a:latin typeface="Arial" panose="020B0604020202020204" pitchFamily="34" charset="0"/>
              </a:rPr>
              <a:t>sekund, ravnanje papirja pa mogoče celo nekaj </a:t>
            </a:r>
            <a:r>
              <a:rPr lang="sl-SI" sz="2400" dirty="0" smtClean="0">
                <a:latin typeface="Arial" panose="020B0604020202020204" pitchFamily="34" charset="0"/>
              </a:rPr>
              <a:t>minut. </a:t>
            </a:r>
            <a:r>
              <a:rPr lang="sl-SI" sz="2400" dirty="0">
                <a:latin typeface="Arial" panose="020B0604020202020204" pitchFamily="34" charset="0"/>
              </a:rPr>
              <a:t>Škodo lahko </a:t>
            </a:r>
            <a:r>
              <a:rPr lang="sl-SI" sz="2400" dirty="0" smtClean="0">
                <a:latin typeface="Arial" panose="020B0604020202020204" pitchFamily="34" charset="0"/>
              </a:rPr>
              <a:t>naredimo</a:t>
            </a:r>
            <a:r>
              <a:rPr lang="sl-SI" sz="2400" dirty="0" smtClean="0"/>
              <a:t> </a:t>
            </a:r>
            <a:r>
              <a:rPr lang="sl-SI" sz="2400" dirty="0" smtClean="0">
                <a:latin typeface="Arial" panose="020B0604020202020204" pitchFamily="34" charset="0"/>
              </a:rPr>
              <a:t>zelo </a:t>
            </a:r>
            <a:r>
              <a:rPr lang="sl-SI" sz="2400" dirty="0">
                <a:latin typeface="Arial" panose="020B0604020202020204" pitchFamily="34" charset="0"/>
              </a:rPr>
              <a:t>hitro, popravimo pa jo zelo </a:t>
            </a:r>
            <a:r>
              <a:rPr lang="sl-SI" sz="2400" dirty="0" smtClean="0">
                <a:latin typeface="Arial" panose="020B0604020202020204" pitchFamily="34" charset="0"/>
              </a:rPr>
              <a:t>težko.</a:t>
            </a:r>
            <a:endParaRPr lang="sl-SI" sz="2400" dirty="0"/>
          </a:p>
        </p:txBody>
      </p:sp>
    </p:spTree>
    <p:extLst>
      <p:ext uri="{BB962C8B-B14F-4D97-AF65-F5344CB8AC3E}">
        <p14:creationId xmlns:p14="http://schemas.microsoft.com/office/powerpoint/2010/main" val="237105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4073" y="365125"/>
            <a:ext cx="10979727" cy="1325563"/>
          </a:xfrm>
        </p:spPr>
        <p:txBody>
          <a:bodyPr/>
          <a:lstStyle/>
          <a:p>
            <a:r>
              <a:rPr lang="sl-SI" b="1" dirty="0" smtClean="0"/>
              <a:t>Primer medvrstniškega nasilja </a:t>
            </a:r>
            <a:r>
              <a:rPr lang="sl-SI" dirty="0" smtClean="0"/>
              <a:t>(ime lahko sami izberemo):</a:t>
            </a:r>
            <a:endParaRPr lang="sl-SI" dirty="0"/>
          </a:p>
        </p:txBody>
      </p:sp>
      <p:sp>
        <p:nvSpPr>
          <p:cNvPr id="3" name="Pravokotnik 2"/>
          <p:cNvSpPr/>
          <p:nvPr/>
        </p:nvSpPr>
        <p:spPr>
          <a:xfrm>
            <a:off x="374073" y="1690688"/>
            <a:ext cx="11402291" cy="3785652"/>
          </a:xfrm>
          <a:prstGeom prst="rect">
            <a:avLst/>
          </a:prstGeom>
        </p:spPr>
        <p:txBody>
          <a:bodyPr wrap="square">
            <a:spAutoFit/>
          </a:bodyPr>
          <a:lstStyle/>
          <a:p>
            <a:r>
              <a:rPr lang="sl-SI" sz="2400" dirty="0">
                <a:latin typeface="Arial" panose="020B0604020202020204" pitchFamily="34" charset="0"/>
              </a:rPr>
              <a:t>Nina živi v mestu in hodi na drugo šolo, v isti razred kot vi. Vsak dan se zjutraj </a:t>
            </a:r>
            <a:r>
              <a:rPr lang="sl-SI" sz="2400" dirty="0" smtClean="0">
                <a:latin typeface="Arial" panose="020B0604020202020204" pitchFamily="34" charset="0"/>
              </a:rPr>
              <a:t>zbudi,</a:t>
            </a:r>
            <a:r>
              <a:rPr lang="sl-SI" sz="2400" dirty="0" smtClean="0"/>
              <a:t> </a:t>
            </a:r>
            <a:r>
              <a:rPr lang="sl-SI" sz="2400" dirty="0" smtClean="0">
                <a:latin typeface="Arial" panose="020B0604020202020204" pitchFamily="34" charset="0"/>
              </a:rPr>
              <a:t>si </a:t>
            </a:r>
            <a:r>
              <a:rPr lang="sl-SI" sz="2400" dirty="0">
                <a:latin typeface="Arial" panose="020B0604020202020204" pitchFamily="34" charset="0"/>
              </a:rPr>
              <a:t>umije zobe, mogoče poje zajtrk in se peš odpravi v šolo. Včasih pred tem </a:t>
            </a:r>
            <a:r>
              <a:rPr lang="sl-SI" sz="2400" dirty="0" smtClean="0">
                <a:latin typeface="Arial" panose="020B0604020202020204" pitchFamily="34" charset="0"/>
              </a:rPr>
              <a:t>pripravi</a:t>
            </a:r>
            <a:r>
              <a:rPr lang="sl-SI" sz="2400" dirty="0" smtClean="0"/>
              <a:t> </a:t>
            </a:r>
            <a:r>
              <a:rPr lang="sl-SI" sz="2400" dirty="0" smtClean="0">
                <a:latin typeface="Arial" panose="020B0604020202020204" pitchFamily="34" charset="0"/>
              </a:rPr>
              <a:t>še </a:t>
            </a:r>
            <a:r>
              <a:rPr lang="sl-SI" sz="2400" dirty="0">
                <a:latin typeface="Arial" panose="020B0604020202020204" pitchFamily="34" charset="0"/>
              </a:rPr>
              <a:t>šolsko torbo, ker se ji popoldan ne da. Nina ima v razredu dve prijateljici, </a:t>
            </a:r>
            <a:r>
              <a:rPr lang="sl-SI" sz="2400" dirty="0" smtClean="0">
                <a:latin typeface="Arial" panose="020B0604020202020204" pitchFamily="34" charset="0"/>
              </a:rPr>
              <a:t>vendar</a:t>
            </a:r>
            <a:r>
              <a:rPr lang="sl-SI" sz="2400" dirty="0" smtClean="0"/>
              <a:t> </a:t>
            </a:r>
            <a:r>
              <a:rPr lang="sl-SI" sz="2400" dirty="0" smtClean="0">
                <a:latin typeface="Arial" panose="020B0604020202020204" pitchFamily="34" charset="0"/>
              </a:rPr>
              <a:t>onidve </a:t>
            </a:r>
            <a:r>
              <a:rPr lang="sl-SI" sz="2400" dirty="0">
                <a:latin typeface="Arial" panose="020B0604020202020204" pitchFamily="34" charset="0"/>
              </a:rPr>
              <a:t>živita na drugi strani mesta, zato v šolo običajno hodi sama. Nekega dne </a:t>
            </a:r>
            <a:r>
              <a:rPr lang="sl-SI" sz="2400" dirty="0" smtClean="0">
                <a:latin typeface="Arial" panose="020B0604020202020204" pitchFamily="34" charset="0"/>
              </a:rPr>
              <a:t>ji</a:t>
            </a:r>
            <a:r>
              <a:rPr lang="sl-SI" sz="2400" dirty="0" smtClean="0"/>
              <a:t> </a:t>
            </a:r>
            <a:r>
              <a:rPr lang="sl-SI" sz="2400" dirty="0" smtClean="0">
                <a:latin typeface="Arial" panose="020B0604020202020204" pitchFamily="34" charset="0"/>
              </a:rPr>
              <a:t>na </a:t>
            </a:r>
            <a:r>
              <a:rPr lang="sl-SI" sz="2400" dirty="0">
                <a:latin typeface="Arial" panose="020B0604020202020204" pitchFamily="34" charset="0"/>
              </a:rPr>
              <a:t>poti do šole prestrežejo pot tri starejše učenke. Zmerjajo jo, da je grda kot fant, </a:t>
            </a:r>
            <a:r>
              <a:rPr lang="sl-SI" sz="2400" dirty="0" smtClean="0">
                <a:latin typeface="Arial" panose="020B0604020202020204" pitchFamily="34" charset="0"/>
              </a:rPr>
              <a:t>ker</a:t>
            </a:r>
            <a:r>
              <a:rPr lang="sl-SI" sz="2400" dirty="0" smtClean="0"/>
              <a:t> </a:t>
            </a:r>
            <a:r>
              <a:rPr lang="sl-SI" sz="2400" dirty="0" smtClean="0">
                <a:latin typeface="Arial" panose="020B0604020202020204" pitchFamily="34" charset="0"/>
              </a:rPr>
              <a:t>ima </a:t>
            </a:r>
            <a:r>
              <a:rPr lang="sl-SI" sz="2400" dirty="0">
                <a:latin typeface="Arial" panose="020B0604020202020204" pitchFamily="34" charset="0"/>
              </a:rPr>
              <a:t>kratke lase. Vzamejo ji torbo in vse zvezke stresejo po pločniku. Ko Nina pride </a:t>
            </a:r>
            <a:r>
              <a:rPr lang="sl-SI" sz="2400" dirty="0" smtClean="0">
                <a:latin typeface="Arial" panose="020B0604020202020204" pitchFamily="34" charset="0"/>
              </a:rPr>
              <a:t>v</a:t>
            </a:r>
            <a:r>
              <a:rPr lang="sl-SI" sz="2400" dirty="0" smtClean="0"/>
              <a:t> </a:t>
            </a:r>
            <a:r>
              <a:rPr lang="sl-SI" sz="2400" dirty="0" smtClean="0">
                <a:latin typeface="Arial" panose="020B0604020202020204" pitchFamily="34" charset="0"/>
              </a:rPr>
              <a:t>šolo</a:t>
            </a:r>
            <a:r>
              <a:rPr lang="sl-SI" sz="2400" dirty="0">
                <a:latin typeface="Arial" panose="020B0604020202020204" pitchFamily="34" charset="0"/>
              </a:rPr>
              <a:t>, se ji te iste učenke posmehujejo in ji govorijo grde besede. O njej tudi širijo </a:t>
            </a:r>
            <a:r>
              <a:rPr lang="sl-SI" sz="2400" dirty="0" err="1" smtClean="0">
                <a:latin typeface="Arial" panose="020B0604020202020204" pitchFamily="34" charset="0"/>
              </a:rPr>
              <a:t>laži.To</a:t>
            </a:r>
            <a:r>
              <a:rPr lang="sl-SI" sz="2400" dirty="0" smtClean="0">
                <a:latin typeface="Arial" panose="020B0604020202020204" pitchFamily="34" charset="0"/>
              </a:rPr>
              <a:t> </a:t>
            </a:r>
            <a:r>
              <a:rPr lang="sl-SI" sz="2400" dirty="0">
                <a:latin typeface="Arial" panose="020B0604020202020204" pitchFamily="34" charset="0"/>
              </a:rPr>
              <a:t>se dogaja že nekaj tednov. </a:t>
            </a:r>
            <a:endParaRPr lang="sl-SI" sz="2400" dirty="0" smtClean="0">
              <a:latin typeface="Arial" panose="020B0604020202020204" pitchFamily="34" charset="0"/>
            </a:endParaRPr>
          </a:p>
          <a:p>
            <a:endParaRPr lang="sl-SI" sz="2400" dirty="0">
              <a:latin typeface="Arial" panose="020B0604020202020204" pitchFamily="34" charset="0"/>
            </a:endParaRPr>
          </a:p>
          <a:p>
            <a:r>
              <a:rPr lang="sl-SI" sz="2400" dirty="0" smtClean="0">
                <a:latin typeface="Arial" panose="020B0604020202020204" pitchFamily="34" charset="0"/>
              </a:rPr>
              <a:t>Kako </a:t>
            </a:r>
            <a:r>
              <a:rPr lang="sl-SI" sz="2400" dirty="0">
                <a:latin typeface="Arial" panose="020B0604020202020204" pitchFamily="34" charset="0"/>
              </a:rPr>
              <a:t>se Nina počuti</a:t>
            </a:r>
            <a:r>
              <a:rPr lang="sl-SI" sz="2400" dirty="0" smtClean="0">
                <a:latin typeface="Arial" panose="020B0604020202020204" pitchFamily="34" charset="0"/>
              </a:rPr>
              <a:t>?</a:t>
            </a:r>
            <a:r>
              <a:rPr lang="pt-BR" dirty="0"/>
              <a:t> </a:t>
            </a:r>
            <a:r>
              <a:rPr lang="pt-BR" sz="2400" dirty="0">
                <a:latin typeface="Arial" panose="020B0604020202020204" pitchFamily="34" charset="0"/>
              </a:rPr>
              <a:t>Ali bi vam bilo prijetno hoditi v šolo?</a:t>
            </a:r>
            <a:endParaRPr lang="sl-SI" sz="2400" dirty="0">
              <a:latin typeface="Arial" panose="020B0604020202020204" pitchFamily="34" charset="0"/>
            </a:endParaRPr>
          </a:p>
        </p:txBody>
      </p:sp>
    </p:spTree>
    <p:extLst>
      <p:ext uri="{BB962C8B-B14F-4D97-AF65-F5344CB8AC3E}">
        <p14:creationId xmlns:p14="http://schemas.microsoft.com/office/powerpoint/2010/main" val="4270548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983674" y="945031"/>
            <a:ext cx="9601200" cy="3970318"/>
          </a:xfrm>
          <a:prstGeom prst="rect">
            <a:avLst/>
          </a:prstGeom>
        </p:spPr>
        <p:txBody>
          <a:bodyPr wrap="square">
            <a:spAutoFit/>
          </a:bodyPr>
          <a:lstStyle/>
          <a:p>
            <a:r>
              <a:rPr lang="sl-SI" sz="2800" b="1" dirty="0" smtClean="0">
                <a:latin typeface="Arial" panose="020B0604020202020204" pitchFamily="34" charset="0"/>
              </a:rPr>
              <a:t>Ali veste, kaj </a:t>
            </a:r>
            <a:r>
              <a:rPr lang="sl-SI" sz="2800" b="1" dirty="0">
                <a:latin typeface="Arial" panose="020B0604020202020204" pitchFamily="34" charset="0"/>
              </a:rPr>
              <a:t>je </a:t>
            </a:r>
            <a:r>
              <a:rPr lang="sl-SI" sz="2800" b="1" dirty="0" err="1">
                <a:latin typeface="Arial" panose="020B0604020202020204" pitchFamily="34" charset="0"/>
              </a:rPr>
              <a:t>anksioznost</a:t>
            </a:r>
            <a:r>
              <a:rPr lang="sl-SI" sz="2800" b="1" dirty="0">
                <a:latin typeface="Arial" panose="020B0604020202020204" pitchFamily="34" charset="0"/>
              </a:rPr>
              <a:t> </a:t>
            </a:r>
            <a:r>
              <a:rPr lang="sl-SI" sz="2800" b="1" dirty="0" err="1">
                <a:latin typeface="Arial" panose="020B0604020202020204" pitchFamily="34" charset="0"/>
              </a:rPr>
              <a:t>oz</a:t>
            </a:r>
            <a:r>
              <a:rPr lang="sl-SI" sz="2800" b="1" dirty="0">
                <a:latin typeface="Arial" panose="020B0604020202020204" pitchFamily="34" charset="0"/>
              </a:rPr>
              <a:t> </a:t>
            </a:r>
            <a:r>
              <a:rPr lang="sl-SI" sz="2800" b="1" dirty="0" smtClean="0">
                <a:latin typeface="Arial" panose="020B0604020202020204" pitchFamily="34" charset="0"/>
              </a:rPr>
              <a:t>tesnoba? </a:t>
            </a:r>
            <a:endParaRPr lang="sl-SI" sz="2800" b="1" dirty="0">
              <a:latin typeface="Arial" panose="020B0604020202020204" pitchFamily="34" charset="0"/>
            </a:endParaRPr>
          </a:p>
          <a:p>
            <a:r>
              <a:rPr lang="sl-SI" sz="2800" dirty="0" smtClean="0">
                <a:latin typeface="Arial" panose="020B0604020202020204" pitchFamily="34" charset="0"/>
              </a:rPr>
              <a:t>To je neke </a:t>
            </a:r>
            <a:r>
              <a:rPr lang="sl-SI" sz="2800" dirty="0">
                <a:latin typeface="Arial" panose="020B0604020202020204" pitchFamily="34" charset="0"/>
              </a:rPr>
              <a:t>vrste strah, ki </a:t>
            </a:r>
            <a:r>
              <a:rPr lang="sl-SI" sz="2800" dirty="0" smtClean="0">
                <a:latin typeface="Arial" panose="020B0604020202020204" pitchFamily="34" charset="0"/>
              </a:rPr>
              <a:t>traja zelo </a:t>
            </a:r>
            <a:r>
              <a:rPr lang="sl-SI" sz="2800" dirty="0">
                <a:latin typeface="Arial" panose="020B0604020202020204" pitchFamily="34" charset="0"/>
              </a:rPr>
              <a:t>dolgo </a:t>
            </a:r>
            <a:r>
              <a:rPr lang="sl-SI" sz="2800" dirty="0" smtClean="0">
                <a:latin typeface="Arial" panose="020B0604020202020204" pitchFamily="34" charset="0"/>
              </a:rPr>
              <a:t>časa. </a:t>
            </a:r>
            <a:r>
              <a:rPr lang="sl-SI" sz="2800" dirty="0">
                <a:latin typeface="Arial" panose="020B0604020202020204" pitchFamily="34" charset="0"/>
              </a:rPr>
              <a:t>Podobno, kot se </a:t>
            </a:r>
            <a:r>
              <a:rPr lang="sl-SI" sz="2800">
                <a:latin typeface="Arial" panose="020B0604020202020204" pitchFamily="34" charset="0"/>
              </a:rPr>
              <a:t>mogoče </a:t>
            </a:r>
            <a:r>
              <a:rPr lang="sl-SI" sz="2800" smtClean="0">
                <a:latin typeface="Arial" panose="020B0604020202020204" pitchFamily="34" charset="0"/>
              </a:rPr>
              <a:t>počutite </a:t>
            </a:r>
            <a:r>
              <a:rPr lang="sl-SI" sz="2800">
                <a:latin typeface="Arial" panose="020B0604020202020204" pitchFamily="34" charset="0"/>
              </a:rPr>
              <a:t>pri </a:t>
            </a:r>
            <a:r>
              <a:rPr lang="sl-SI" sz="2800" smtClean="0">
                <a:latin typeface="Arial" panose="020B0604020202020204" pitchFamily="34" charset="0"/>
              </a:rPr>
              <a:t>zobozdravniku </a:t>
            </a:r>
            <a:r>
              <a:rPr lang="sl-SI" sz="2800" dirty="0">
                <a:latin typeface="Arial" panose="020B0604020202020204" pitchFamily="34" charset="0"/>
              </a:rPr>
              <a:t>ali pa </a:t>
            </a:r>
            <a:r>
              <a:rPr lang="sl-SI" sz="2800" dirty="0" smtClean="0">
                <a:latin typeface="Arial" panose="020B0604020202020204" pitchFamily="34" charset="0"/>
              </a:rPr>
              <a:t>pred</a:t>
            </a:r>
            <a:r>
              <a:rPr lang="sl-SI" sz="2800" dirty="0" smtClean="0"/>
              <a:t> </a:t>
            </a:r>
            <a:r>
              <a:rPr lang="sl-SI" sz="2800" dirty="0" smtClean="0">
                <a:latin typeface="Arial" panose="020B0604020202020204" pitchFamily="34" charset="0"/>
              </a:rPr>
              <a:t>testom </a:t>
            </a:r>
            <a:r>
              <a:rPr lang="sl-SI" sz="2800" dirty="0">
                <a:latin typeface="Arial" panose="020B0604020202020204" pitchFamily="34" charset="0"/>
              </a:rPr>
              <a:t>ali javnim </a:t>
            </a:r>
            <a:r>
              <a:rPr lang="sl-SI" sz="2800" dirty="0" smtClean="0">
                <a:latin typeface="Arial" panose="020B0604020202020204" pitchFamily="34" charset="0"/>
              </a:rPr>
              <a:t>nastopom. </a:t>
            </a:r>
            <a:r>
              <a:rPr lang="sl-SI" sz="2800" dirty="0">
                <a:latin typeface="Arial" panose="020B0604020202020204" pitchFamily="34" charset="0"/>
              </a:rPr>
              <a:t>Nina se tako počuti vsak dan, ko pomisli na </a:t>
            </a:r>
            <a:r>
              <a:rPr lang="sl-SI" sz="2800" dirty="0" smtClean="0">
                <a:latin typeface="Arial" panose="020B0604020202020204" pitchFamily="34" charset="0"/>
              </a:rPr>
              <a:t>šolo.</a:t>
            </a:r>
            <a:r>
              <a:rPr lang="sl-SI" sz="2800" dirty="0"/>
              <a:t/>
            </a:r>
            <a:br>
              <a:rPr lang="sl-SI" sz="2800" dirty="0"/>
            </a:br>
            <a:r>
              <a:rPr lang="sl-SI" sz="2800" dirty="0" smtClean="0">
                <a:latin typeface="Arial" panose="020B0604020202020204" pitchFamily="34" charset="0"/>
              </a:rPr>
              <a:t>Nina </a:t>
            </a:r>
            <a:r>
              <a:rPr lang="sl-SI" sz="2800" dirty="0">
                <a:latin typeface="Arial" panose="020B0604020202020204" pitchFamily="34" charset="0"/>
              </a:rPr>
              <a:t>doživlja neprijetna čustva že samo, </a:t>
            </a:r>
            <a:r>
              <a:rPr lang="sl-SI" sz="2800" dirty="0" smtClean="0">
                <a:latin typeface="Arial" panose="020B0604020202020204" pitchFamily="34" charset="0"/>
              </a:rPr>
              <a:t>če</a:t>
            </a:r>
            <a:r>
              <a:rPr lang="sl-SI" sz="2800" dirty="0" smtClean="0"/>
              <a:t> </a:t>
            </a:r>
            <a:r>
              <a:rPr lang="sl-SI" sz="2800" dirty="0" smtClean="0">
                <a:latin typeface="Arial" panose="020B0604020202020204" pitchFamily="34" charset="0"/>
              </a:rPr>
              <a:t>se </a:t>
            </a:r>
            <a:r>
              <a:rPr lang="sl-SI" sz="2800" dirty="0">
                <a:latin typeface="Arial" panose="020B0604020202020204" pitchFamily="34" charset="0"/>
              </a:rPr>
              <a:t>spomni na šolo, kar pomeni, da ji neprijetna čustva vzbudijo tudi šolska </a:t>
            </a:r>
            <a:r>
              <a:rPr lang="sl-SI" sz="2800" dirty="0" smtClean="0">
                <a:latin typeface="Arial" panose="020B0604020202020204" pitchFamily="34" charset="0"/>
              </a:rPr>
              <a:t>torba,</a:t>
            </a:r>
            <a:r>
              <a:rPr lang="sl-SI" sz="2800" dirty="0" smtClean="0"/>
              <a:t> </a:t>
            </a:r>
            <a:r>
              <a:rPr lang="sl-SI" sz="2800" dirty="0" smtClean="0">
                <a:latin typeface="Arial" panose="020B0604020202020204" pitchFamily="34" charset="0"/>
              </a:rPr>
              <a:t>domača </a:t>
            </a:r>
            <a:r>
              <a:rPr lang="sl-SI" sz="2800" dirty="0">
                <a:latin typeface="Arial" panose="020B0604020202020204" pitchFamily="34" charset="0"/>
              </a:rPr>
              <a:t>naloga, zvok jutranje budilke </a:t>
            </a:r>
            <a:r>
              <a:rPr lang="sl-SI" sz="2800" dirty="0" smtClean="0">
                <a:latin typeface="Arial" panose="020B0604020202020204" pitchFamily="34" charset="0"/>
              </a:rPr>
              <a:t>itd. </a:t>
            </a:r>
            <a:r>
              <a:rPr lang="sl-SI" sz="2800" dirty="0">
                <a:latin typeface="Arial" panose="020B0604020202020204" pitchFamily="34" charset="0"/>
              </a:rPr>
              <a:t>To Nini vzame ogromno </a:t>
            </a:r>
            <a:r>
              <a:rPr lang="sl-SI" sz="2800" dirty="0" smtClean="0">
                <a:latin typeface="Arial" panose="020B0604020202020204" pitchFamily="34" charset="0"/>
              </a:rPr>
              <a:t>energije. </a:t>
            </a:r>
            <a:endParaRPr lang="sl-SI" sz="2800" dirty="0"/>
          </a:p>
        </p:txBody>
      </p:sp>
    </p:spTree>
    <p:extLst>
      <p:ext uri="{BB962C8B-B14F-4D97-AF65-F5344CB8AC3E}">
        <p14:creationId xmlns:p14="http://schemas.microsoft.com/office/powerpoint/2010/main" val="262110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581891" y="515633"/>
            <a:ext cx="11374582" cy="3970318"/>
          </a:xfrm>
          <a:prstGeom prst="rect">
            <a:avLst/>
          </a:prstGeom>
        </p:spPr>
        <p:txBody>
          <a:bodyPr wrap="square">
            <a:spAutoFit/>
          </a:bodyPr>
          <a:lstStyle/>
          <a:p>
            <a:r>
              <a:rPr lang="sl-SI" sz="2800" b="1" dirty="0" smtClean="0">
                <a:latin typeface="Arial" panose="020B0604020202020204" pitchFamily="34" charset="0"/>
              </a:rPr>
              <a:t>Nadaljujmo </a:t>
            </a:r>
            <a:r>
              <a:rPr lang="sl-SI" sz="2800" b="1" dirty="0">
                <a:latin typeface="Arial" panose="020B0604020202020204" pitchFamily="34" charset="0"/>
              </a:rPr>
              <a:t>z </a:t>
            </a:r>
            <a:r>
              <a:rPr lang="sl-SI" sz="2800" b="1" dirty="0" smtClean="0">
                <a:latin typeface="Arial" panose="020B0604020202020204" pitchFamily="34" charset="0"/>
              </a:rPr>
              <a:t>zgodbo.</a:t>
            </a:r>
            <a:r>
              <a:rPr lang="sl-SI" sz="2800" b="1" dirty="0"/>
              <a:t/>
            </a:r>
            <a:br>
              <a:rPr lang="sl-SI" sz="2800" b="1" dirty="0"/>
            </a:br>
            <a:r>
              <a:rPr lang="sl-SI" sz="2800" dirty="0">
                <a:latin typeface="Arial" panose="020B0604020202020204" pitchFamily="34" charset="0"/>
              </a:rPr>
              <a:t>Nekega dne pride Nina zjutraj v šolo. Pričakajo jo nasilne učenke in ji vzamejo </a:t>
            </a:r>
            <a:r>
              <a:rPr lang="sl-SI" sz="2800" dirty="0" smtClean="0">
                <a:latin typeface="Arial" panose="020B0604020202020204" pitchFamily="34" charset="0"/>
              </a:rPr>
              <a:t>jakno,</a:t>
            </a:r>
            <a:r>
              <a:rPr lang="sl-SI" sz="2800" dirty="0" smtClean="0"/>
              <a:t> </a:t>
            </a:r>
            <a:r>
              <a:rPr lang="sl-SI" sz="2800" dirty="0" smtClean="0">
                <a:latin typeface="Arial" panose="020B0604020202020204" pitchFamily="34" charset="0"/>
              </a:rPr>
              <a:t>ki </a:t>
            </a:r>
            <a:r>
              <a:rPr lang="sl-SI" sz="2800" dirty="0">
                <a:latin typeface="Arial" panose="020B0604020202020204" pitchFamily="34" charset="0"/>
              </a:rPr>
              <a:t>jo vržejo na drevo. Nina nato opazi, da nedaleč stran stojita njeni dve </a:t>
            </a:r>
            <a:r>
              <a:rPr lang="sl-SI" sz="2800" dirty="0" smtClean="0">
                <a:latin typeface="Arial" panose="020B0604020202020204" pitchFamily="34" charset="0"/>
              </a:rPr>
              <a:t>prijateljici</a:t>
            </a:r>
            <a:r>
              <a:rPr lang="sl-SI" sz="2800" dirty="0" smtClean="0"/>
              <a:t> </a:t>
            </a:r>
            <a:r>
              <a:rPr lang="sl-SI" sz="2800" dirty="0" smtClean="0">
                <a:latin typeface="Arial" panose="020B0604020202020204" pitchFamily="34" charset="0"/>
              </a:rPr>
              <a:t>iz </a:t>
            </a:r>
            <a:r>
              <a:rPr lang="sl-SI" sz="2800" dirty="0">
                <a:latin typeface="Arial" panose="020B0604020202020204" pitchFamily="34" charset="0"/>
              </a:rPr>
              <a:t>razreda in se smejita, namesto da bi ji pomagali. O teh dogodkih sedaj pove </a:t>
            </a:r>
            <a:r>
              <a:rPr lang="sl-SI" sz="2800" dirty="0" smtClean="0">
                <a:latin typeface="Arial" panose="020B0604020202020204" pitchFamily="34" charset="0"/>
              </a:rPr>
              <a:t>tudi</a:t>
            </a:r>
            <a:r>
              <a:rPr lang="sl-SI" sz="2800" dirty="0" smtClean="0"/>
              <a:t> </a:t>
            </a:r>
            <a:r>
              <a:rPr lang="sl-SI" sz="2800" dirty="0" smtClean="0">
                <a:latin typeface="Arial" panose="020B0604020202020204" pitchFamily="34" charset="0"/>
              </a:rPr>
              <a:t>razredniku</a:t>
            </a:r>
            <a:r>
              <a:rPr lang="sl-SI" sz="2800" dirty="0">
                <a:latin typeface="Arial" panose="020B0604020202020204" pitchFamily="34" charset="0"/>
              </a:rPr>
              <a:t>. Ta pa ji reče, naj se skuša malo znajti in naj sama uredi ta »otročja </a:t>
            </a:r>
            <a:r>
              <a:rPr lang="sl-SI" sz="2800" dirty="0" smtClean="0">
                <a:latin typeface="Arial" panose="020B0604020202020204" pitchFamily="34" charset="0"/>
              </a:rPr>
              <a:t>prerekanja</a:t>
            </a:r>
            <a:r>
              <a:rPr lang="sl-SI" sz="2800" dirty="0">
                <a:latin typeface="Arial" panose="020B0604020202020204" pitchFamily="34" charset="0"/>
              </a:rPr>
              <a:t>«. </a:t>
            </a:r>
            <a:endParaRPr lang="sl-SI" sz="2800" dirty="0" smtClean="0">
              <a:latin typeface="Arial" panose="020B0604020202020204" pitchFamily="34" charset="0"/>
            </a:endParaRPr>
          </a:p>
          <a:p>
            <a:r>
              <a:rPr lang="sl-SI" sz="2800" dirty="0" smtClean="0">
                <a:latin typeface="Arial" panose="020B0604020202020204" pitchFamily="34" charset="0"/>
              </a:rPr>
              <a:t>Kako </a:t>
            </a:r>
            <a:r>
              <a:rPr lang="sl-SI" sz="2800" dirty="0">
                <a:latin typeface="Arial" panose="020B0604020202020204" pitchFamily="34" charset="0"/>
              </a:rPr>
              <a:t>se Nina počuti sedaj? Kakšne so posledice vseh teh neprijetnih </a:t>
            </a:r>
            <a:r>
              <a:rPr lang="sl-SI" sz="2800" dirty="0" smtClean="0">
                <a:latin typeface="Arial" panose="020B0604020202020204" pitchFamily="34" charset="0"/>
              </a:rPr>
              <a:t>občutkov</a:t>
            </a:r>
            <a:r>
              <a:rPr lang="sl-SI" sz="2800" dirty="0">
                <a:latin typeface="Arial" panose="020B0604020202020204" pitchFamily="34" charset="0"/>
              </a:rPr>
              <a:t>, ki se ne končajo (ne druži se več, ne dela domačih nalog, začela je dobivati </a:t>
            </a:r>
            <a:r>
              <a:rPr lang="sl-SI" sz="2800" dirty="0" smtClean="0">
                <a:latin typeface="Arial" panose="020B0604020202020204" pitchFamily="34" charset="0"/>
              </a:rPr>
              <a:t>slabe</a:t>
            </a:r>
            <a:r>
              <a:rPr lang="sl-SI" sz="2800" dirty="0" smtClean="0"/>
              <a:t> </a:t>
            </a:r>
            <a:r>
              <a:rPr lang="sl-SI" sz="2800" dirty="0" smtClean="0">
                <a:latin typeface="Arial" panose="020B0604020202020204" pitchFamily="34" charset="0"/>
              </a:rPr>
              <a:t>ocene</a:t>
            </a:r>
            <a:r>
              <a:rPr lang="sl-SI" sz="2800" dirty="0">
                <a:latin typeface="Arial" panose="020B0604020202020204" pitchFamily="34" charset="0"/>
              </a:rPr>
              <a:t>, velikokrat je jezna in vzkipljiva ...)?</a:t>
            </a:r>
            <a:endParaRPr lang="sl-SI" sz="2800" dirty="0"/>
          </a:p>
        </p:txBody>
      </p:sp>
    </p:spTree>
    <p:extLst>
      <p:ext uri="{BB962C8B-B14F-4D97-AF65-F5344CB8AC3E}">
        <p14:creationId xmlns:p14="http://schemas.microsoft.com/office/powerpoint/2010/main" val="54111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23454" y="792586"/>
            <a:ext cx="11152909" cy="3970318"/>
          </a:xfrm>
          <a:prstGeom prst="rect">
            <a:avLst/>
          </a:prstGeom>
        </p:spPr>
        <p:txBody>
          <a:bodyPr wrap="square">
            <a:spAutoFit/>
          </a:bodyPr>
          <a:lstStyle/>
          <a:p>
            <a:r>
              <a:rPr lang="sl-SI" sz="2800" dirty="0" smtClean="0">
                <a:latin typeface="Arial" panose="020B0604020202020204" pitchFamily="34" charset="0"/>
              </a:rPr>
              <a:t>Kaj </a:t>
            </a:r>
            <a:r>
              <a:rPr lang="sl-SI" sz="2800" dirty="0">
                <a:latin typeface="Arial" panose="020B0604020202020204" pitchFamily="34" charset="0"/>
              </a:rPr>
              <a:t>storijo učiteljice oziroma učitelji, ko </a:t>
            </a:r>
            <a:r>
              <a:rPr lang="sl-SI" sz="2800" dirty="0" smtClean="0">
                <a:latin typeface="Arial" panose="020B0604020202020204" pitchFamily="34" charset="0"/>
              </a:rPr>
              <a:t>ne</a:t>
            </a:r>
            <a:r>
              <a:rPr lang="sl-SI" sz="2800" dirty="0" smtClean="0"/>
              <a:t> </a:t>
            </a:r>
            <a:r>
              <a:rPr lang="sl-SI" sz="2800" dirty="0" smtClean="0">
                <a:latin typeface="Arial" panose="020B0604020202020204" pitchFamily="34" charset="0"/>
              </a:rPr>
              <a:t>delate </a:t>
            </a:r>
            <a:r>
              <a:rPr lang="sl-SI" sz="2800" dirty="0">
                <a:latin typeface="Arial" panose="020B0604020202020204" pitchFamily="34" charset="0"/>
              </a:rPr>
              <a:t>domačih nalog in </a:t>
            </a:r>
            <a:r>
              <a:rPr lang="sl-SI" sz="2800" dirty="0" smtClean="0">
                <a:latin typeface="Arial" panose="020B0604020202020204" pitchFamily="34" charset="0"/>
              </a:rPr>
              <a:t>imate </a:t>
            </a:r>
            <a:r>
              <a:rPr lang="sl-SI" sz="2800" dirty="0">
                <a:latin typeface="Arial" panose="020B0604020202020204" pitchFamily="34" charset="0"/>
              </a:rPr>
              <a:t>slabe </a:t>
            </a:r>
            <a:r>
              <a:rPr lang="sl-SI" sz="2800" dirty="0" smtClean="0">
                <a:latin typeface="Arial" panose="020B0604020202020204" pitchFamily="34" charset="0"/>
              </a:rPr>
              <a:t>ocene? </a:t>
            </a:r>
            <a:r>
              <a:rPr lang="sl-SI" sz="2800" dirty="0">
                <a:latin typeface="Arial" panose="020B0604020202020204" pitchFamily="34" charset="0"/>
              </a:rPr>
              <a:t>Velikokrat so jezni in </a:t>
            </a:r>
            <a:r>
              <a:rPr lang="sl-SI" sz="2800" dirty="0" smtClean="0">
                <a:latin typeface="Arial" panose="020B0604020202020204" pitchFamily="34" charset="0"/>
              </a:rPr>
              <a:t>obvestimo starše. </a:t>
            </a:r>
          </a:p>
          <a:p>
            <a:r>
              <a:rPr lang="sl-SI" sz="2800" dirty="0" smtClean="0">
                <a:latin typeface="Arial" panose="020B0604020202020204" pitchFamily="34" charset="0"/>
              </a:rPr>
              <a:t>Kaj </a:t>
            </a:r>
            <a:r>
              <a:rPr lang="sl-SI" sz="2800" dirty="0">
                <a:latin typeface="Arial" panose="020B0604020202020204" pitchFamily="34" charset="0"/>
              </a:rPr>
              <a:t>pa naredijo starši? Prav tako so </a:t>
            </a:r>
            <a:r>
              <a:rPr lang="sl-SI" sz="2800" dirty="0" smtClean="0">
                <a:latin typeface="Arial" panose="020B0604020202020204" pitchFamily="34" charset="0"/>
              </a:rPr>
              <a:t>jezni. </a:t>
            </a:r>
          </a:p>
          <a:p>
            <a:r>
              <a:rPr lang="sl-SI" sz="2800" dirty="0" smtClean="0">
                <a:latin typeface="Arial" panose="020B0604020202020204" pitchFamily="34" charset="0"/>
              </a:rPr>
              <a:t>Ali </a:t>
            </a:r>
            <a:r>
              <a:rPr lang="sl-SI" sz="2800" dirty="0">
                <a:latin typeface="Arial" panose="020B0604020202020204" pitchFamily="34" charset="0"/>
              </a:rPr>
              <a:t>ima Nina še kak varen prostor </a:t>
            </a:r>
            <a:r>
              <a:rPr lang="sl-SI" sz="2800" dirty="0" smtClean="0">
                <a:latin typeface="Arial" panose="020B0604020202020204" pitchFamily="34" charset="0"/>
              </a:rPr>
              <a:t>v</a:t>
            </a:r>
            <a:r>
              <a:rPr lang="sl-SI" sz="2800" dirty="0" smtClean="0"/>
              <a:t> </a:t>
            </a:r>
            <a:r>
              <a:rPr lang="sl-SI" sz="2800" dirty="0" smtClean="0">
                <a:latin typeface="Arial" panose="020B0604020202020204" pitchFamily="34" charset="0"/>
              </a:rPr>
              <a:t>svojem </a:t>
            </a:r>
            <a:r>
              <a:rPr lang="sl-SI" sz="2800" dirty="0">
                <a:latin typeface="Arial" panose="020B0604020202020204" pitchFamily="34" charset="0"/>
              </a:rPr>
              <a:t>življenju? V šoli se sošolke in sošolci vedejo zlobno, učiteljice in učitelji so</a:t>
            </a:r>
            <a:r>
              <a:rPr lang="sl-SI" sz="2800" dirty="0"/>
              <a:t/>
            </a:r>
            <a:br>
              <a:rPr lang="sl-SI" sz="2800" dirty="0"/>
            </a:br>
            <a:r>
              <a:rPr lang="sl-SI" sz="2800" dirty="0">
                <a:latin typeface="Arial" panose="020B0604020202020204" pitchFamily="34" charset="0"/>
              </a:rPr>
              <a:t>jezni in starši »težijo</a:t>
            </a:r>
            <a:r>
              <a:rPr lang="sl-SI" sz="2800" dirty="0" smtClean="0">
                <a:latin typeface="Arial" panose="020B0604020202020204" pitchFamily="34" charset="0"/>
              </a:rPr>
              <a:t>«. </a:t>
            </a:r>
          </a:p>
          <a:p>
            <a:r>
              <a:rPr lang="sl-SI" sz="2800" dirty="0" smtClean="0">
                <a:latin typeface="Arial" panose="020B0604020202020204" pitchFamily="34" charset="0"/>
              </a:rPr>
              <a:t>Kakšne </a:t>
            </a:r>
            <a:r>
              <a:rPr lang="sl-SI" sz="2800" dirty="0">
                <a:latin typeface="Arial" panose="020B0604020202020204" pitchFamily="34" charset="0"/>
              </a:rPr>
              <a:t>so dolgoročne posledice? Ali konča osnovno šolo?</a:t>
            </a:r>
            <a:r>
              <a:rPr lang="sl-SI" sz="2800" dirty="0"/>
              <a:t/>
            </a:r>
            <a:br>
              <a:rPr lang="sl-SI" sz="2800" dirty="0"/>
            </a:br>
            <a:r>
              <a:rPr lang="sl-SI" sz="2800" dirty="0">
                <a:latin typeface="Arial" panose="020B0604020202020204" pitchFamily="34" charset="0"/>
              </a:rPr>
              <a:t>Ali zaupa ljudem? Ali postane prijetna in zaupljiva oseba? Kaj se zgodi v </a:t>
            </a:r>
            <a:r>
              <a:rPr lang="sl-SI" sz="2800" dirty="0" smtClean="0">
                <a:latin typeface="Arial" panose="020B0604020202020204" pitchFamily="34" charset="0"/>
              </a:rPr>
              <a:t>srednji</a:t>
            </a:r>
            <a:r>
              <a:rPr lang="sl-SI" sz="2800" dirty="0" smtClean="0"/>
              <a:t> </a:t>
            </a:r>
            <a:r>
              <a:rPr lang="sl-SI" sz="2800" dirty="0" smtClean="0">
                <a:latin typeface="Arial" panose="020B0604020202020204" pitchFamily="34" charset="0"/>
              </a:rPr>
              <a:t>šoli</a:t>
            </a:r>
            <a:r>
              <a:rPr lang="sl-SI" sz="2800" dirty="0">
                <a:latin typeface="Arial" panose="020B0604020202020204" pitchFamily="34" charset="0"/>
              </a:rPr>
              <a:t>?</a:t>
            </a:r>
            <a:endParaRPr lang="sl-SI" sz="2800" dirty="0"/>
          </a:p>
        </p:txBody>
      </p:sp>
    </p:spTree>
    <p:extLst>
      <p:ext uri="{BB962C8B-B14F-4D97-AF65-F5344CB8AC3E}">
        <p14:creationId xmlns:p14="http://schemas.microsoft.com/office/powerpoint/2010/main" val="350925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23454" y="861767"/>
            <a:ext cx="10460182" cy="4401205"/>
          </a:xfrm>
          <a:prstGeom prst="rect">
            <a:avLst/>
          </a:prstGeom>
        </p:spPr>
        <p:txBody>
          <a:bodyPr wrap="square">
            <a:spAutoFit/>
          </a:bodyPr>
          <a:lstStyle/>
          <a:p>
            <a:r>
              <a:rPr lang="sl-SI" sz="2800" dirty="0" smtClean="0">
                <a:latin typeface="Arial" panose="020B0604020202020204" pitchFamily="34" charset="0"/>
              </a:rPr>
              <a:t>Nadaljujmo zgodbo.</a:t>
            </a:r>
            <a:r>
              <a:rPr lang="sl-SI" sz="2800" dirty="0"/>
              <a:t/>
            </a:r>
            <a:br>
              <a:rPr lang="sl-SI" sz="2800" dirty="0"/>
            </a:br>
            <a:r>
              <a:rPr lang="sl-SI" sz="2800" dirty="0">
                <a:latin typeface="Arial" panose="020B0604020202020204" pitchFamily="34" charset="0"/>
              </a:rPr>
              <a:t>Nina postane zelo nezaupljiv človek. Počuti se izdano in kot da je nihče ne razume.</a:t>
            </a:r>
            <a:r>
              <a:rPr lang="sl-SI" sz="2800" dirty="0"/>
              <a:t/>
            </a:r>
            <a:br>
              <a:rPr lang="sl-SI" sz="2800" dirty="0"/>
            </a:br>
            <a:r>
              <a:rPr lang="sl-SI" sz="2800" dirty="0">
                <a:latin typeface="Arial" panose="020B0604020202020204" pitchFamily="34" charset="0"/>
              </a:rPr>
              <a:t>Tudi sama je rada nasilna do mlajših učencev. Meni, da če mora toliko trpeti </a:t>
            </a:r>
            <a:r>
              <a:rPr lang="sl-SI" sz="2800" dirty="0" smtClean="0">
                <a:latin typeface="Arial" panose="020B0604020202020204" pitchFamily="34" charset="0"/>
              </a:rPr>
              <a:t>sama,</a:t>
            </a:r>
            <a:r>
              <a:rPr lang="sl-SI" sz="2800" dirty="0" smtClean="0"/>
              <a:t> </a:t>
            </a:r>
            <a:r>
              <a:rPr lang="sl-SI" sz="2800" dirty="0" smtClean="0">
                <a:latin typeface="Arial" panose="020B0604020202020204" pitchFamily="34" charset="0"/>
              </a:rPr>
              <a:t>si </a:t>
            </a:r>
            <a:r>
              <a:rPr lang="sl-SI" sz="2800" dirty="0">
                <a:latin typeface="Arial" panose="020B0604020202020204" pitchFamily="34" charset="0"/>
              </a:rPr>
              <a:t>zaslužijo trpeti tudi drugi. </a:t>
            </a:r>
            <a:endParaRPr lang="sl-SI" sz="2800" dirty="0" smtClean="0">
              <a:latin typeface="Arial" panose="020B0604020202020204" pitchFamily="34" charset="0"/>
            </a:endParaRPr>
          </a:p>
          <a:p>
            <a:r>
              <a:rPr lang="sl-SI" sz="2800" dirty="0" smtClean="0">
                <a:latin typeface="Arial" panose="020B0604020202020204" pitchFamily="34" charset="0"/>
              </a:rPr>
              <a:t>Prepričana </a:t>
            </a:r>
            <a:r>
              <a:rPr lang="sl-SI" sz="2800" dirty="0">
                <a:latin typeface="Arial" panose="020B0604020202020204" pitchFamily="34" charset="0"/>
              </a:rPr>
              <a:t>je, da v srednji šoli ne bo nič bolje in se </a:t>
            </a:r>
            <a:r>
              <a:rPr lang="sl-SI" sz="2800" dirty="0" smtClean="0">
                <a:latin typeface="Arial" panose="020B0604020202020204" pitchFamily="34" charset="0"/>
              </a:rPr>
              <a:t>zato raje </a:t>
            </a:r>
            <a:r>
              <a:rPr lang="sl-SI" sz="2800" dirty="0">
                <a:latin typeface="Arial" panose="020B0604020202020204" pitchFamily="34" charset="0"/>
              </a:rPr>
              <a:t>drži sama zase. </a:t>
            </a:r>
            <a:endParaRPr lang="sl-SI" sz="2800" dirty="0" smtClean="0">
              <a:latin typeface="Arial" panose="020B0604020202020204" pitchFamily="34" charset="0"/>
            </a:endParaRPr>
          </a:p>
          <a:p>
            <a:r>
              <a:rPr lang="sl-SI" sz="2800" dirty="0" smtClean="0">
                <a:latin typeface="Arial" panose="020B0604020202020204" pitchFamily="34" charset="0"/>
              </a:rPr>
              <a:t>Tudi </a:t>
            </a:r>
            <a:r>
              <a:rPr lang="sl-SI" sz="2800" dirty="0">
                <a:latin typeface="Arial" panose="020B0604020202020204" pitchFamily="34" charset="0"/>
              </a:rPr>
              <a:t>v srednji šoli je učno neuspešna in zapade v slabo družbo.</a:t>
            </a:r>
            <a:r>
              <a:rPr lang="sl-SI" sz="2800" dirty="0"/>
              <a:t/>
            </a:r>
            <a:br>
              <a:rPr lang="sl-SI" sz="2800" dirty="0"/>
            </a:br>
            <a:r>
              <a:rPr lang="sl-SI" sz="2800" dirty="0">
                <a:latin typeface="Arial" panose="020B0604020202020204" pitchFamily="34" charset="0"/>
              </a:rPr>
              <a:t>Srednje šole ne konča. </a:t>
            </a:r>
            <a:endParaRPr lang="sl-SI" sz="2800" dirty="0" smtClean="0">
              <a:latin typeface="Arial" panose="020B0604020202020204" pitchFamily="34" charset="0"/>
            </a:endParaRPr>
          </a:p>
          <a:p>
            <a:r>
              <a:rPr lang="sl-SI" sz="2800" dirty="0" smtClean="0">
                <a:latin typeface="Arial" panose="020B0604020202020204" pitchFamily="34" charset="0"/>
              </a:rPr>
              <a:t>Trenutno </a:t>
            </a:r>
            <a:r>
              <a:rPr lang="sl-SI" sz="2800" dirty="0">
                <a:latin typeface="Arial" panose="020B0604020202020204" pitchFamily="34" charset="0"/>
              </a:rPr>
              <a:t>je brezposelna.</a:t>
            </a:r>
            <a:endParaRPr lang="sl-SI" sz="2800" dirty="0"/>
          </a:p>
        </p:txBody>
      </p:sp>
    </p:spTree>
    <p:extLst>
      <p:ext uri="{BB962C8B-B14F-4D97-AF65-F5344CB8AC3E}">
        <p14:creationId xmlns:p14="http://schemas.microsoft.com/office/powerpoint/2010/main" val="328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descr="Slika, ki vsebuje besede na prostem, nebo, plaža, voda&#10;&#10;Opis je samodejno ustvarjen">
            <a:extLst>
              <a:ext uri="{FF2B5EF4-FFF2-40B4-BE49-F238E27FC236}">
                <a16:creationId xmlns:a16="http://schemas.microsoft.com/office/drawing/2014/main" id="{11B21BB7-8336-934D-63D3-BA2361885C8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4589" r="16099"/>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oljeZBesedilom 2">
            <a:extLst>
              <a:ext uri="{FF2B5EF4-FFF2-40B4-BE49-F238E27FC236}">
                <a16:creationId xmlns:a16="http://schemas.microsoft.com/office/drawing/2014/main" id="{A028075C-9541-7D5B-6016-A641FC359DAB}"/>
              </a:ext>
            </a:extLst>
          </p:cNvPr>
          <p:cNvSpPr txBox="1"/>
          <p:nvPr/>
        </p:nvSpPr>
        <p:spPr>
          <a:xfrm>
            <a:off x="6671389" y="820005"/>
            <a:ext cx="5374432" cy="3742762"/>
          </a:xfrm>
          <a:prstGeom prst="rect">
            <a:avLst/>
          </a:prstGeom>
        </p:spPr>
        <p:txBody>
          <a:bodyPr vert="horz" lIns="91440" tIns="45720" rIns="91440" bIns="45720" rtlCol="0">
            <a:normAutofit/>
          </a:bodyPr>
          <a:lstStyle/>
          <a:p>
            <a:pPr>
              <a:lnSpc>
                <a:spcPct val="90000"/>
              </a:lnSpc>
              <a:spcAft>
                <a:spcPts val="600"/>
              </a:spcAft>
            </a:pPr>
            <a:r>
              <a:rPr lang="sl-SI" sz="2800" dirty="0"/>
              <a:t>1. </a:t>
            </a:r>
            <a:r>
              <a:rPr lang="en-US" sz="2800" dirty="0"/>
              <a:t>SI TI TUDI ŽE DOŽIVEL/A TO, KAR OPISUJEJO MLADOSTNIKI?</a:t>
            </a:r>
            <a:br>
              <a:rPr lang="en-US" sz="2800" dirty="0"/>
            </a:br>
            <a:r>
              <a:rPr lang="en-US" sz="2800" dirty="0"/>
              <a:t/>
            </a:r>
            <a:br>
              <a:rPr lang="en-US" sz="2800" dirty="0"/>
            </a:br>
            <a:r>
              <a:rPr lang="sl-SI" sz="2800" dirty="0"/>
              <a:t>2. </a:t>
            </a:r>
            <a:r>
              <a:rPr lang="en-US" sz="2800" dirty="0"/>
              <a:t>ZAPIŠI BESEDE, KI SI JIH SLIŠAL OD KOGA, ALI SI JIH TI KOMU </a:t>
            </a:r>
            <a:r>
              <a:rPr lang="en-US" sz="2800" dirty="0" smtClean="0"/>
              <a:t>REKEL</a:t>
            </a:r>
            <a:r>
              <a:rPr lang="sl-SI" sz="2800" dirty="0" smtClean="0"/>
              <a:t> </a:t>
            </a:r>
            <a:r>
              <a:rPr lang="en-US" sz="2800" dirty="0" smtClean="0"/>
              <a:t>…</a:t>
            </a:r>
            <a:r>
              <a:rPr lang="sl-SI" sz="2800" dirty="0"/>
              <a:t> </a:t>
            </a:r>
            <a:r>
              <a:rPr lang="en-US" sz="2800" dirty="0" smtClean="0"/>
              <a:t>SI </a:t>
            </a:r>
            <a:r>
              <a:rPr lang="en-US" sz="2800" dirty="0"/>
              <a:t>UPAŠ???</a:t>
            </a:r>
            <a:br>
              <a:rPr lang="en-US" sz="2800" dirty="0"/>
            </a:br>
            <a:r>
              <a:rPr lang="en-US" sz="2800" dirty="0"/>
              <a:t/>
            </a:r>
            <a:br>
              <a:rPr lang="en-US" sz="2800" dirty="0"/>
            </a:br>
            <a:r>
              <a:rPr lang="sl-SI" sz="2800" dirty="0"/>
              <a:t>3. </a:t>
            </a:r>
            <a:r>
              <a:rPr lang="en-US" sz="2800" dirty="0"/>
              <a:t>KAJ SI/BOŠ NAREDIL?</a:t>
            </a:r>
          </a:p>
        </p:txBody>
      </p:sp>
      <p:sp>
        <p:nvSpPr>
          <p:cNvPr id="10" name="PoljeZBesedilom 9">
            <a:extLst>
              <a:ext uri="{FF2B5EF4-FFF2-40B4-BE49-F238E27FC236}">
                <a16:creationId xmlns:a16="http://schemas.microsoft.com/office/drawing/2014/main" id="{0DC41D28-EF4D-3C73-74EC-3891177907BF}"/>
              </a:ext>
            </a:extLst>
          </p:cNvPr>
          <p:cNvSpPr txBox="1"/>
          <p:nvPr/>
        </p:nvSpPr>
        <p:spPr>
          <a:xfrm>
            <a:off x="6985896" y="6657945"/>
            <a:ext cx="2683747"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4" tooltip="https://pawtraveller.blogspot.com/2019/09/carobna-mesinija-peloponez-prvi-deo.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5" tooltip="https://creativecommons.org/licenses/by/3.0/">
                  <a:extLst>
                    <a:ext uri="{A12FA001-AC4F-418D-AE19-62706E023703}">
                      <ahyp:hlinkClr xmlns="" xmlns:ahyp="http://schemas.microsoft.com/office/drawing/2018/hyperlinkcolor" val="tx"/>
                    </a:ext>
                  </a:extLst>
                </a:hlinkClick>
              </a:rPr>
              <a:t>CC BY</a:t>
            </a:r>
            <a:endParaRPr lang="sl-SI" sz="700">
              <a:solidFill>
                <a:srgbClr val="FFFFFF"/>
              </a:solidFill>
            </a:endParaRPr>
          </a:p>
        </p:txBody>
      </p:sp>
    </p:spTree>
    <p:extLst>
      <p:ext uri="{BB962C8B-B14F-4D97-AF65-F5344CB8AC3E}">
        <p14:creationId xmlns:p14="http://schemas.microsoft.com/office/powerpoint/2010/main" val="3456029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512618" y="598300"/>
            <a:ext cx="10404763" cy="4401205"/>
          </a:xfrm>
          <a:prstGeom prst="rect">
            <a:avLst/>
          </a:prstGeom>
        </p:spPr>
        <p:txBody>
          <a:bodyPr wrap="square">
            <a:spAutoFit/>
          </a:bodyPr>
          <a:lstStyle/>
          <a:p>
            <a:r>
              <a:rPr lang="sl-SI" sz="2800" dirty="0" smtClean="0">
                <a:latin typeface="Arial" panose="020B0604020202020204" pitchFamily="34" charset="0"/>
              </a:rPr>
              <a:t>Ali se vam </a:t>
            </a:r>
            <a:r>
              <a:rPr lang="sl-SI" sz="2800" dirty="0">
                <a:latin typeface="Arial" panose="020B0604020202020204" pitchFamily="34" charset="0"/>
              </a:rPr>
              <a:t>zgodba zdi smiselna ali </a:t>
            </a:r>
            <a:r>
              <a:rPr lang="sl-SI" sz="2800" dirty="0" smtClean="0">
                <a:latin typeface="Arial" panose="020B0604020202020204" pitchFamily="34" charset="0"/>
              </a:rPr>
              <a:t>realna? </a:t>
            </a:r>
          </a:p>
          <a:p>
            <a:r>
              <a:rPr lang="sl-SI" sz="2800" dirty="0" smtClean="0">
                <a:latin typeface="Arial" panose="020B0604020202020204" pitchFamily="34" charset="0"/>
              </a:rPr>
              <a:t>Opisali smo sicer zelo </a:t>
            </a:r>
            <a:r>
              <a:rPr lang="sl-SI" sz="2800" dirty="0">
                <a:latin typeface="Arial" panose="020B0604020202020204" pitchFamily="34" charset="0"/>
              </a:rPr>
              <a:t>izjemen in ekstremen primer, saj Nini ni nihče </a:t>
            </a:r>
            <a:r>
              <a:rPr lang="sl-SI" sz="2800" dirty="0" smtClean="0">
                <a:latin typeface="Arial" panose="020B0604020202020204" pitchFamily="34" charset="0"/>
              </a:rPr>
              <a:t>pomagal. </a:t>
            </a:r>
            <a:r>
              <a:rPr lang="sl-SI" sz="2800" dirty="0">
                <a:latin typeface="Arial" panose="020B0604020202020204" pitchFamily="34" charset="0"/>
              </a:rPr>
              <a:t>V realnosti bi verjetno našla pomoč in bi se stvari obrnile na </a:t>
            </a:r>
            <a:r>
              <a:rPr lang="sl-SI" sz="2800" dirty="0" smtClean="0">
                <a:latin typeface="Arial" panose="020B0604020202020204" pitchFamily="34" charset="0"/>
              </a:rPr>
              <a:t>bolje.</a:t>
            </a:r>
          </a:p>
          <a:p>
            <a:r>
              <a:rPr lang="sl-SI" sz="2800" dirty="0">
                <a:latin typeface="Arial" panose="020B0604020202020204" pitchFamily="34" charset="0"/>
              </a:rPr>
              <a:t>Zaporedne </a:t>
            </a:r>
            <a:r>
              <a:rPr lang="sl-SI" sz="2800" dirty="0" smtClean="0">
                <a:latin typeface="Arial" panose="020B0604020202020204" pitchFamily="34" charset="0"/>
              </a:rPr>
              <a:t>slabe izkušnje </a:t>
            </a:r>
            <a:r>
              <a:rPr lang="sl-SI" sz="2800" dirty="0">
                <a:latin typeface="Arial" panose="020B0604020202020204" pitchFamily="34" charset="0"/>
              </a:rPr>
              <a:t>lahko sprožijo verižno reakcijo, ki pomembno zniža kvaliteto </a:t>
            </a:r>
            <a:r>
              <a:rPr lang="sl-SI" sz="2800" dirty="0" smtClean="0">
                <a:latin typeface="Arial" panose="020B0604020202020204" pitchFamily="34" charset="0"/>
              </a:rPr>
              <a:t>življenja. </a:t>
            </a:r>
          </a:p>
          <a:p>
            <a:r>
              <a:rPr lang="sl-SI" sz="2800" dirty="0">
                <a:latin typeface="Arial" panose="020B0604020202020204" pitchFamily="34" charset="0"/>
              </a:rPr>
              <a:t>K</a:t>
            </a:r>
            <a:r>
              <a:rPr lang="sl-SI" sz="2800" dirty="0" smtClean="0">
                <a:latin typeface="Arial" panose="020B0604020202020204" pitchFamily="34" charset="0"/>
              </a:rPr>
              <a:t>do </a:t>
            </a:r>
            <a:r>
              <a:rPr lang="sl-SI" sz="2800" dirty="0">
                <a:latin typeface="Arial" panose="020B0604020202020204" pitchFamily="34" charset="0"/>
              </a:rPr>
              <a:t>je odgovoren za Ninino </a:t>
            </a:r>
            <a:r>
              <a:rPr lang="sl-SI" sz="2800" dirty="0" smtClean="0">
                <a:latin typeface="Arial" panose="020B0604020202020204" pitchFamily="34" charset="0"/>
              </a:rPr>
              <a:t>slabo prihodnost? </a:t>
            </a:r>
            <a:r>
              <a:rPr lang="sl-SI" sz="2800" dirty="0">
                <a:latin typeface="Arial" panose="020B0604020202020204" pitchFamily="34" charset="0"/>
              </a:rPr>
              <a:t>So to učenke, ki so jo trpinčile? Je to Nina sama, ker se ni </a:t>
            </a:r>
            <a:r>
              <a:rPr lang="sl-SI" sz="2800" dirty="0" smtClean="0">
                <a:latin typeface="Arial" panose="020B0604020202020204" pitchFamily="34" charset="0"/>
              </a:rPr>
              <a:t>postavila </a:t>
            </a:r>
            <a:r>
              <a:rPr lang="sl-SI" sz="2800" dirty="0">
                <a:latin typeface="Arial" panose="020B0604020202020204" pitchFamily="34" charset="0"/>
              </a:rPr>
              <a:t>zase? So to prijateljice, ki ji niso pomagale? Ali pa učitelji in starši,</a:t>
            </a:r>
            <a:br>
              <a:rPr lang="sl-SI" sz="2800" dirty="0">
                <a:latin typeface="Arial" panose="020B0604020202020204" pitchFamily="34" charset="0"/>
              </a:rPr>
            </a:br>
            <a:r>
              <a:rPr lang="sl-SI" sz="2800" dirty="0">
                <a:latin typeface="Arial" panose="020B0604020202020204" pitchFamily="34" charset="0"/>
              </a:rPr>
              <a:t>ki niso ničesar opazili, ji niso verjeli ali pa napačno ravnali? </a:t>
            </a:r>
          </a:p>
        </p:txBody>
      </p:sp>
    </p:spTree>
    <p:extLst>
      <p:ext uri="{BB962C8B-B14F-4D97-AF65-F5344CB8AC3E}">
        <p14:creationId xmlns:p14="http://schemas.microsoft.com/office/powerpoint/2010/main" val="130717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SOKRATOVA CEDILA</a:t>
            </a:r>
            <a:endParaRPr lang="sl-SI" dirty="0"/>
          </a:p>
        </p:txBody>
      </p:sp>
      <p:sp>
        <p:nvSpPr>
          <p:cNvPr id="3" name="Označba mesta vsebine 2"/>
          <p:cNvSpPr>
            <a:spLocks noGrp="1"/>
          </p:cNvSpPr>
          <p:nvPr>
            <p:ph idx="1"/>
          </p:nvPr>
        </p:nvSpPr>
        <p:spPr/>
        <p:txBody>
          <a:bodyPr/>
          <a:lstStyle/>
          <a:p>
            <a:pPr marL="0" indent="0">
              <a:buNone/>
            </a:pPr>
            <a:r>
              <a:rPr lang="sl-SI" b="1" dirty="0"/>
              <a:t>Kolikokrat imamo kaj povedati o kom, včasih kar o celi družini. Ali nam pade na pamet, da bi preden vržemo besedo v svet, to malo “precedili” skozi cedila slavnega grškega filozofa </a:t>
            </a:r>
            <a:r>
              <a:rPr lang="sl-SI" b="1" dirty="0">
                <a:hlinkClick r:id="rId2"/>
              </a:rPr>
              <a:t>Sokrata</a:t>
            </a:r>
            <a:r>
              <a:rPr lang="sl-SI" b="1" dirty="0"/>
              <a:t>?</a:t>
            </a:r>
            <a:endParaRPr lang="sl-SI" dirty="0"/>
          </a:p>
          <a:p>
            <a:pPr marL="0" indent="0">
              <a:buNone/>
            </a:pPr>
            <a:endParaRPr lang="sl-SI" dirty="0"/>
          </a:p>
        </p:txBody>
      </p:sp>
    </p:spTree>
    <p:extLst>
      <p:ext uri="{BB962C8B-B14F-4D97-AF65-F5344CB8AC3E}">
        <p14:creationId xmlns:p14="http://schemas.microsoft.com/office/powerpoint/2010/main" val="81160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24346" y="1219200"/>
            <a:ext cx="10515600" cy="5872163"/>
          </a:xfrm>
        </p:spPr>
        <p:txBody>
          <a:bodyPr/>
          <a:lstStyle/>
          <a:p>
            <a:pPr fontAlgn="base"/>
            <a:r>
              <a:rPr lang="sl-SI" b="1" dirty="0"/>
              <a:t>Zelo lahko je …</a:t>
            </a:r>
            <a:endParaRPr lang="sl-SI" dirty="0"/>
          </a:p>
          <a:p>
            <a:pPr fontAlgn="base"/>
            <a:r>
              <a:rPr lang="sl-SI" dirty="0"/>
              <a:t>Tako lahko je vreči besedo v svet. Sedaj, ko imamo </a:t>
            </a:r>
            <a:r>
              <a:rPr lang="sl-SI" b="1" dirty="0"/>
              <a:t>e-pošto</a:t>
            </a:r>
            <a:r>
              <a:rPr lang="sl-SI" dirty="0"/>
              <a:t>, </a:t>
            </a:r>
            <a:r>
              <a:rPr lang="sl-SI" b="1" dirty="0"/>
              <a:t>SMS</a:t>
            </a:r>
            <a:r>
              <a:rPr lang="sl-SI" dirty="0"/>
              <a:t>, </a:t>
            </a:r>
            <a:r>
              <a:rPr lang="sl-SI" b="1" dirty="0"/>
              <a:t>Facebook, </a:t>
            </a:r>
            <a:r>
              <a:rPr lang="sl-SI" b="1" dirty="0" err="1"/>
              <a:t>Twitter</a:t>
            </a:r>
            <a:r>
              <a:rPr lang="sl-SI" b="1" dirty="0"/>
              <a:t>, </a:t>
            </a:r>
            <a:r>
              <a:rPr lang="sl-SI" b="1" dirty="0" err="1"/>
              <a:t>Snapchat</a:t>
            </a:r>
            <a:r>
              <a:rPr lang="sl-SI" b="1" dirty="0"/>
              <a:t>, </a:t>
            </a:r>
            <a:r>
              <a:rPr lang="sl-SI" b="1" dirty="0" err="1"/>
              <a:t>Instagram</a:t>
            </a:r>
            <a:r>
              <a:rPr lang="sl-SI" b="1" dirty="0"/>
              <a:t>, bloge </a:t>
            </a:r>
            <a:r>
              <a:rPr lang="sl-SI" dirty="0"/>
              <a:t>lahko ta doseže ogromno ljudi, zato je naša odgovornost za </a:t>
            </a:r>
            <a:r>
              <a:rPr lang="sl-SI" b="1" dirty="0"/>
              <a:t>resničnost</a:t>
            </a:r>
            <a:r>
              <a:rPr lang="sl-SI" dirty="0"/>
              <a:t>,</a:t>
            </a:r>
            <a:r>
              <a:rPr lang="sl-SI" b="1" dirty="0"/>
              <a:t> dobroto </a:t>
            </a:r>
            <a:r>
              <a:rPr lang="sl-SI" dirty="0"/>
              <a:t>in</a:t>
            </a:r>
            <a:r>
              <a:rPr lang="sl-SI" b="1" dirty="0"/>
              <a:t> koristnost</a:t>
            </a:r>
            <a:r>
              <a:rPr lang="sl-SI" dirty="0"/>
              <a:t> izrečene besede še precej večja kot včasih.</a:t>
            </a:r>
          </a:p>
          <a:p>
            <a:pPr fontAlgn="base"/>
            <a:r>
              <a:rPr lang="sl-SI" b="1" dirty="0"/>
              <a:t>Pa jo precedimo skozi Sokratova cedila</a:t>
            </a:r>
            <a:r>
              <a:rPr lang="sl-SI" b="1" dirty="0" smtClean="0"/>
              <a:t>?</a:t>
            </a:r>
          </a:p>
          <a:p>
            <a:pPr marL="0" indent="0" fontAlgn="base">
              <a:buNone/>
            </a:pPr>
            <a:r>
              <a:rPr lang="sl-SI" sz="4000" dirty="0"/>
              <a:t>Zlato pravilo : »</a:t>
            </a:r>
            <a:r>
              <a:rPr lang="sl-SI" sz="4000" b="1" dirty="0"/>
              <a:t>Ne storimo drugemu tega, kar ne želiš, da drugi stori tebi.« </a:t>
            </a:r>
            <a:endParaRPr lang="sl-SI" sz="4000" dirty="0"/>
          </a:p>
        </p:txBody>
      </p:sp>
    </p:spTree>
    <p:extLst>
      <p:ext uri="{BB962C8B-B14F-4D97-AF65-F5344CB8AC3E}">
        <p14:creationId xmlns:p14="http://schemas.microsoft.com/office/powerpoint/2010/main" val="3116117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JANEZEK</a:t>
            </a:r>
            <a:endParaRPr lang="sl-SI" dirty="0"/>
          </a:p>
        </p:txBody>
      </p:sp>
      <p:sp>
        <p:nvSpPr>
          <p:cNvPr id="3" name="Označba mesta vsebine 2"/>
          <p:cNvSpPr>
            <a:spLocks noGrp="1"/>
          </p:cNvSpPr>
          <p:nvPr>
            <p:ph idx="1"/>
          </p:nvPr>
        </p:nvSpPr>
        <p:spPr/>
        <p:txBody>
          <a:bodyPr>
            <a:normAutofit fontScale="92500" lnSpcReduction="10000"/>
          </a:bodyPr>
          <a:lstStyle/>
          <a:p>
            <a:r>
              <a:rPr lang="sl-SI" dirty="0"/>
              <a:t>1. </a:t>
            </a:r>
            <a:r>
              <a:rPr lang="sl-SI" dirty="0" smtClean="0"/>
              <a:t>To je običajen </a:t>
            </a:r>
            <a:r>
              <a:rPr lang="sl-SI" dirty="0"/>
              <a:t>šolar, ki ni preveč priljubljen. Kaj vse nespoštljivega bi mu </a:t>
            </a:r>
            <a:r>
              <a:rPr lang="sl-SI" dirty="0" smtClean="0"/>
              <a:t>lahko rekli </a:t>
            </a:r>
            <a:r>
              <a:rPr lang="sl-SI" dirty="0"/>
              <a:t>(iz izkušenj</a:t>
            </a:r>
            <a:r>
              <a:rPr lang="sl-SI" dirty="0" smtClean="0"/>
              <a:t>)? </a:t>
            </a:r>
            <a:r>
              <a:rPr lang="sl-SI" dirty="0"/>
              <a:t>Za vsako izjavo ga malo zmečkajte. Vzemite ga s stene in ga zmečkajte v žogo. </a:t>
            </a:r>
          </a:p>
          <a:p>
            <a:r>
              <a:rPr lang="sl-SI" dirty="0"/>
              <a:t>2. Janezek se zdaj slabo počuti zaradi vseh teh komentarjev. Kaj bi mu lahko rekli, da se bo počutil bolj sprejetega? Za vsako izjavo ga po malem odvijajte in ga na koncu obesite nazaj na steno.</a:t>
            </a:r>
          </a:p>
          <a:p>
            <a:r>
              <a:rPr lang="sl-SI" dirty="0"/>
              <a:t>3. </a:t>
            </a:r>
            <a:r>
              <a:rPr lang="sl-SI" dirty="0" smtClean="0"/>
              <a:t>Opišite list</a:t>
            </a:r>
            <a:r>
              <a:rPr lang="sl-SI" dirty="0" smtClean="0"/>
              <a:t>. V </a:t>
            </a:r>
            <a:r>
              <a:rPr lang="sl-SI" dirty="0"/>
              <a:t>čem se Janezek zdaj razlikuje od prej? Kaj je bistvo, ki se ga lahko iz tega naučimo? </a:t>
            </a:r>
            <a:endParaRPr lang="sl-SI" dirty="0" smtClean="0"/>
          </a:p>
          <a:p>
            <a:pPr marL="0" indent="0">
              <a:buNone/>
            </a:pPr>
            <a:r>
              <a:rPr lang="sl-SI" b="1" dirty="0" smtClean="0"/>
              <a:t>Ne </a:t>
            </a:r>
            <a:r>
              <a:rPr lang="sl-SI" b="1" dirty="0"/>
              <a:t>glede na to, kako se trudimo, da bi popravili izrečeno, delček bolečine ostane pri osebi. Zato je pomembno razmisliti, preden spregovorimo in se trudimo, da so naši komentarji spoštljivi. </a:t>
            </a:r>
          </a:p>
          <a:p>
            <a:pPr marL="0" indent="0">
              <a:buNone/>
            </a:pPr>
            <a:endParaRPr lang="sl-SI" dirty="0"/>
          </a:p>
        </p:txBody>
      </p:sp>
    </p:spTree>
    <p:extLst>
      <p:ext uri="{BB962C8B-B14F-4D97-AF65-F5344CB8AC3E}">
        <p14:creationId xmlns:p14="http://schemas.microsoft.com/office/powerpoint/2010/main" val="358017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7C5F937-FDA4-49FD-A135-03738460F6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15E37C-522A-423F-B958-36BF66141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ka 9" descr="Slika, ki vsebuje besede narava, ribnik, voda&#10;&#10;Opis je samodejno ustvarjen">
            <a:extLst>
              <a:ext uri="{FF2B5EF4-FFF2-40B4-BE49-F238E27FC236}">
                <a16:creationId xmlns:a16="http://schemas.microsoft.com/office/drawing/2014/main" id="{05E2B43F-1433-9C3A-F997-A3E8FA35AB45}"/>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3031" r="-2" b="-2"/>
          <a:stretch/>
        </p:blipFill>
        <p:spPr>
          <a:xfrm>
            <a:off x="20" y="10"/>
            <a:ext cx="6095980" cy="4196271"/>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8" name="Slika 7" descr="Slika, ki vsebuje besede nebo, trava, na prostem, cesta">
            <a:extLst>
              <a:ext uri="{FF2B5EF4-FFF2-40B4-BE49-F238E27FC236}">
                <a16:creationId xmlns:a16="http://schemas.microsoft.com/office/drawing/2014/main" id="{8EA43A0B-9A37-955F-484F-4BC40D679F81}"/>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r="1616" b="-1"/>
          <a:stretch/>
        </p:blipFill>
        <p:spPr>
          <a:xfrm>
            <a:off x="6019800" y="-1"/>
            <a:ext cx="6172193" cy="418767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6" name="sketch line">
            <a:extLst>
              <a:ext uri="{FF2B5EF4-FFF2-40B4-BE49-F238E27FC236}">
                <a16:creationId xmlns:a16="http://schemas.microsoft.com/office/drawing/2014/main" id="{C125E75E-F290-415E-9397-4DAC206C5A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533095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jeZBesedilom 2">
            <a:extLst>
              <a:ext uri="{FF2B5EF4-FFF2-40B4-BE49-F238E27FC236}">
                <a16:creationId xmlns:a16="http://schemas.microsoft.com/office/drawing/2014/main" id="{A09D2638-BCED-A026-00BC-919072777C66}"/>
              </a:ext>
            </a:extLst>
          </p:cNvPr>
          <p:cNvSpPr txBox="1"/>
          <p:nvPr/>
        </p:nvSpPr>
        <p:spPr>
          <a:xfrm>
            <a:off x="4654294" y="4562856"/>
            <a:ext cx="6894576" cy="16002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dirty="0">
              <a:solidFill>
                <a:srgbClr val="FFFFFF"/>
              </a:solidFill>
            </a:endParaRPr>
          </a:p>
        </p:txBody>
      </p:sp>
      <p:sp>
        <p:nvSpPr>
          <p:cNvPr id="4" name="PoljeZBesedilom 3">
            <a:extLst>
              <a:ext uri="{FF2B5EF4-FFF2-40B4-BE49-F238E27FC236}">
                <a16:creationId xmlns:a16="http://schemas.microsoft.com/office/drawing/2014/main" id="{1A10DD75-1AE3-3CDE-6488-4DF91F59FB68}"/>
              </a:ext>
            </a:extLst>
          </p:cNvPr>
          <p:cNvSpPr txBox="1"/>
          <p:nvPr/>
        </p:nvSpPr>
        <p:spPr>
          <a:xfrm>
            <a:off x="6701988" y="4997998"/>
            <a:ext cx="4963539" cy="1200329"/>
          </a:xfrm>
          <a:prstGeom prst="rect">
            <a:avLst/>
          </a:prstGeom>
          <a:noFill/>
        </p:spPr>
        <p:txBody>
          <a:bodyPr wrap="square">
            <a:spAutoFit/>
          </a:bodyPr>
          <a:lstStyle/>
          <a:p>
            <a:r>
              <a:rPr lang="sl-SI" dirty="0">
                <a:hlinkClick r:id="rId7"/>
              </a:rPr>
              <a:t>https://</a:t>
            </a:r>
            <a:r>
              <a:rPr lang="sl-SI" dirty="0" smtClean="0">
                <a:hlinkClick r:id="rId7"/>
              </a:rPr>
              <a:t>video.arnes.si/watch/rq3392hpcmw7</a:t>
            </a:r>
            <a:endParaRPr lang="sl-SI" dirty="0" smtClean="0"/>
          </a:p>
          <a:p>
            <a:r>
              <a:rPr lang="sl-SI" dirty="0" smtClean="0"/>
              <a:t>3‘45</a:t>
            </a:r>
          </a:p>
          <a:p>
            <a:endParaRPr lang="sl-SI" dirty="0" smtClean="0"/>
          </a:p>
          <a:p>
            <a:endParaRPr lang="sl-SI" dirty="0"/>
          </a:p>
        </p:txBody>
      </p:sp>
      <p:sp>
        <p:nvSpPr>
          <p:cNvPr id="6" name="PoljeZBesedilom 5">
            <a:extLst>
              <a:ext uri="{FF2B5EF4-FFF2-40B4-BE49-F238E27FC236}">
                <a16:creationId xmlns:a16="http://schemas.microsoft.com/office/drawing/2014/main" id="{0FAA5453-E66A-ECC9-8FF0-3AD0F25E520A}"/>
              </a:ext>
            </a:extLst>
          </p:cNvPr>
          <p:cNvSpPr txBox="1"/>
          <p:nvPr/>
        </p:nvSpPr>
        <p:spPr>
          <a:xfrm>
            <a:off x="480071" y="4716625"/>
            <a:ext cx="3930588" cy="646331"/>
          </a:xfrm>
          <a:prstGeom prst="rect">
            <a:avLst/>
          </a:prstGeom>
          <a:noFill/>
        </p:spPr>
        <p:txBody>
          <a:bodyPr wrap="square">
            <a:spAutoFit/>
          </a:bodyPr>
          <a:lstStyle/>
          <a:p>
            <a:r>
              <a:rPr lang="sl-SI" b="1" dirty="0"/>
              <a:t>KAJ NAJ STORIMO V PRIMERU NASILJA?</a:t>
            </a:r>
          </a:p>
        </p:txBody>
      </p:sp>
    </p:spTree>
    <p:extLst>
      <p:ext uri="{BB962C8B-B14F-4D97-AF65-F5344CB8AC3E}">
        <p14:creationId xmlns:p14="http://schemas.microsoft.com/office/powerpoint/2010/main" val="396231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NIPKE</a:t>
            </a:r>
            <a:endParaRPr lang="sl-SI" b="1" dirty="0"/>
          </a:p>
        </p:txBody>
      </p:sp>
      <p:sp>
        <p:nvSpPr>
          <p:cNvPr id="3" name="Označba mesta vsebine 2"/>
          <p:cNvSpPr>
            <a:spLocks noGrp="1"/>
          </p:cNvSpPr>
          <p:nvPr>
            <p:ph idx="1"/>
          </p:nvPr>
        </p:nvSpPr>
        <p:spPr/>
        <p:txBody>
          <a:bodyPr/>
          <a:lstStyle/>
          <a:p>
            <a:pPr marL="0" indent="0">
              <a:buNone/>
            </a:pPr>
            <a:r>
              <a:rPr lang="en-US" b="1" u="sng" dirty="0">
                <a:hlinkClick r:id="rId2"/>
              </a:rPr>
              <a:t>https://</a:t>
            </a:r>
            <a:r>
              <a:rPr lang="en-US" b="1" u="sng" dirty="0" smtClean="0">
                <a:hlinkClick r:id="rId2"/>
              </a:rPr>
              <a:t>www.youtube.com/watch?v=IODWiz96XIc</a:t>
            </a:r>
            <a:endParaRPr lang="sl-SI" b="1" u="sng" dirty="0" smtClean="0"/>
          </a:p>
          <a:p>
            <a:pPr marL="0" indent="0">
              <a:buNone/>
            </a:pPr>
            <a:endParaRPr lang="sl-SI" dirty="0"/>
          </a:p>
          <a:p>
            <a:pPr lvl="0"/>
            <a:r>
              <a:rPr lang="en-US" dirty="0" err="1"/>
              <a:t>Kaj</a:t>
            </a:r>
            <a:r>
              <a:rPr lang="en-US" dirty="0"/>
              <a:t> </a:t>
            </a:r>
            <a:r>
              <a:rPr lang="en-US" dirty="0" err="1"/>
              <a:t>sporoča</a:t>
            </a:r>
            <a:r>
              <a:rPr lang="en-US" dirty="0"/>
              <a:t>? </a:t>
            </a:r>
            <a:r>
              <a:rPr lang="en-US" dirty="0" err="1"/>
              <a:t>Kakšna</a:t>
            </a:r>
            <a:r>
              <a:rPr lang="en-US" dirty="0"/>
              <a:t> je </a:t>
            </a:r>
            <a:r>
              <a:rPr lang="en-US" dirty="0" err="1"/>
              <a:t>njihova</a:t>
            </a:r>
            <a:r>
              <a:rPr lang="en-US" dirty="0"/>
              <a:t> </a:t>
            </a:r>
            <a:r>
              <a:rPr lang="en-US" dirty="0" err="1"/>
              <a:t>energija</a:t>
            </a:r>
            <a:r>
              <a:rPr lang="en-US" dirty="0"/>
              <a:t>? </a:t>
            </a:r>
            <a:r>
              <a:rPr lang="en-US" dirty="0" err="1"/>
              <a:t>Kakšen</a:t>
            </a:r>
            <a:r>
              <a:rPr lang="en-US" dirty="0"/>
              <a:t> </a:t>
            </a:r>
            <a:r>
              <a:rPr lang="en-US" dirty="0" err="1"/>
              <a:t>odnos</a:t>
            </a:r>
            <a:r>
              <a:rPr lang="en-US" dirty="0"/>
              <a:t> </a:t>
            </a:r>
            <a:r>
              <a:rPr lang="en-US" dirty="0" err="1"/>
              <a:t>imamo</a:t>
            </a:r>
            <a:r>
              <a:rPr lang="en-US" dirty="0"/>
              <a:t> </a:t>
            </a:r>
            <a:r>
              <a:rPr lang="en-US" dirty="0" err="1"/>
              <a:t>sami</a:t>
            </a:r>
            <a:r>
              <a:rPr lang="en-US" dirty="0"/>
              <a:t> do </a:t>
            </a:r>
            <a:r>
              <a:rPr lang="en-US" dirty="0" err="1"/>
              <a:t>sebe</a:t>
            </a:r>
            <a:r>
              <a:rPr lang="en-US" dirty="0"/>
              <a:t>, </a:t>
            </a:r>
            <a:r>
              <a:rPr lang="en-US" dirty="0" err="1"/>
              <a:t>drugih</a:t>
            </a:r>
            <a:r>
              <a:rPr lang="en-US" dirty="0"/>
              <a:t>?</a:t>
            </a:r>
            <a:endParaRPr lang="sl-SI" dirty="0"/>
          </a:p>
          <a:p>
            <a:pPr lvl="0"/>
            <a:r>
              <a:rPr lang="en-US" dirty="0" err="1"/>
              <a:t>Kako</a:t>
            </a:r>
            <a:r>
              <a:rPr lang="en-US" dirty="0"/>
              <a:t> se </a:t>
            </a:r>
            <a:r>
              <a:rPr lang="en-US" dirty="0" err="1"/>
              <a:t>spopadamo</a:t>
            </a:r>
            <a:r>
              <a:rPr lang="en-US" dirty="0"/>
              <a:t> z </a:t>
            </a:r>
            <a:r>
              <a:rPr lang="en-US" dirty="0" err="1"/>
              <a:t>ovirami</a:t>
            </a:r>
            <a:r>
              <a:rPr lang="en-US" dirty="0"/>
              <a:t>, </a:t>
            </a:r>
            <a:r>
              <a:rPr lang="en-US" dirty="0" err="1"/>
              <a:t>izzivi</a:t>
            </a:r>
            <a:r>
              <a:rPr lang="en-US" dirty="0"/>
              <a:t> (</a:t>
            </a:r>
            <a:r>
              <a:rPr lang="en-US" dirty="0" err="1"/>
              <a:t>šola</a:t>
            </a:r>
            <a:r>
              <a:rPr lang="en-US" dirty="0"/>
              <a:t>, </a:t>
            </a:r>
            <a:r>
              <a:rPr lang="en-US" dirty="0" err="1"/>
              <a:t>prijateljstva</a:t>
            </a:r>
            <a:r>
              <a:rPr lang="en-US" dirty="0"/>
              <a:t>, </a:t>
            </a:r>
            <a:r>
              <a:rPr lang="en-US" dirty="0" err="1"/>
              <a:t>družina</a:t>
            </a:r>
            <a:r>
              <a:rPr lang="en-US" dirty="0"/>
              <a:t>) v </a:t>
            </a:r>
            <a:r>
              <a:rPr lang="en-US" dirty="0" err="1"/>
              <a:t>življenju</a:t>
            </a:r>
            <a:r>
              <a:rPr lang="en-US" dirty="0"/>
              <a:t>?</a:t>
            </a:r>
            <a:endParaRPr lang="sl-SI" dirty="0"/>
          </a:p>
          <a:p>
            <a:pPr lvl="0"/>
            <a:r>
              <a:rPr lang="en-US" dirty="0" err="1"/>
              <a:t>Kateri</a:t>
            </a:r>
            <a:r>
              <a:rPr lang="en-US" dirty="0"/>
              <a:t> so </a:t>
            </a:r>
            <a:r>
              <a:rPr lang="en-US" dirty="0" err="1"/>
              <a:t>moji</a:t>
            </a:r>
            <a:r>
              <a:rPr lang="en-US" dirty="0"/>
              <a:t> </a:t>
            </a:r>
            <a:r>
              <a:rPr lang="en-US" dirty="0" err="1"/>
              <a:t>viri</a:t>
            </a:r>
            <a:r>
              <a:rPr lang="en-US" dirty="0"/>
              <a:t> </a:t>
            </a:r>
            <a:r>
              <a:rPr lang="en-US" dirty="0" err="1"/>
              <a:t>moči</a:t>
            </a:r>
            <a:r>
              <a:rPr lang="en-US" dirty="0"/>
              <a:t>? </a:t>
            </a:r>
            <a:r>
              <a:rPr lang="sl-SI" dirty="0" smtClean="0"/>
              <a:t>Spomnimo se drevesa.</a:t>
            </a:r>
            <a:endParaRPr lang="sl-SI" dirty="0"/>
          </a:p>
          <a:p>
            <a:pPr marL="0" indent="0">
              <a:buNone/>
            </a:pPr>
            <a:endParaRPr lang="sl-SI" dirty="0"/>
          </a:p>
        </p:txBody>
      </p:sp>
    </p:spTree>
    <p:extLst>
      <p:ext uri="{BB962C8B-B14F-4D97-AF65-F5344CB8AC3E}">
        <p14:creationId xmlns:p14="http://schemas.microsoft.com/office/powerpoint/2010/main" val="999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descr="Slika, ki vsebuje besede trava, na prostem, narava, gora&#10;&#10;Opis je samodejno ustvarjen">
            <a:extLst>
              <a:ext uri="{FF2B5EF4-FFF2-40B4-BE49-F238E27FC236}">
                <a16:creationId xmlns:a16="http://schemas.microsoft.com/office/drawing/2014/main" id="{64FE2AA6-6B8F-192C-C9F2-55ED7011709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b="5436"/>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oljeZBesedilom 4">
            <a:extLst>
              <a:ext uri="{FF2B5EF4-FFF2-40B4-BE49-F238E27FC236}">
                <a16:creationId xmlns:a16="http://schemas.microsoft.com/office/drawing/2014/main" id="{CE1F9112-9036-2BC8-4B30-3E62610D8198}"/>
              </a:ext>
            </a:extLst>
          </p:cNvPr>
          <p:cNvSpPr txBox="1"/>
          <p:nvPr/>
        </p:nvSpPr>
        <p:spPr>
          <a:xfrm>
            <a:off x="299168" y="1264975"/>
            <a:ext cx="5386905" cy="3265461"/>
          </a:xfrm>
          <a:prstGeom prst="rect">
            <a:avLst/>
          </a:prstGeom>
        </p:spPr>
        <p:txBody>
          <a:bodyPr vert="horz" lIns="91440" tIns="45720" rIns="91440" bIns="45720" rtlCol="0">
            <a:normAutofit/>
          </a:bodyPr>
          <a:lstStyle/>
          <a:p>
            <a:pPr>
              <a:lnSpc>
                <a:spcPct val="90000"/>
              </a:lnSpc>
              <a:spcAft>
                <a:spcPts val="600"/>
              </a:spcAft>
            </a:pPr>
            <a:r>
              <a:rPr lang="sl-SI" sz="2800" b="1" dirty="0"/>
              <a:t>Ali veste, kaj pomeni beseda „</a:t>
            </a:r>
            <a:r>
              <a:rPr lang="sl-SI" sz="2800" b="1" dirty="0" err="1"/>
              <a:t>bullying</a:t>
            </a:r>
            <a:r>
              <a:rPr lang="sl-SI" sz="2800" b="1" dirty="0"/>
              <a:t>“? </a:t>
            </a:r>
          </a:p>
          <a:p>
            <a:pPr>
              <a:lnSpc>
                <a:spcPct val="90000"/>
              </a:lnSpc>
              <a:spcAft>
                <a:spcPts val="600"/>
              </a:spcAft>
            </a:pPr>
            <a:r>
              <a:rPr lang="sl-SI" sz="2800" dirty="0"/>
              <a:t>Kako bi to besedo prevedli v slovenščino</a:t>
            </a:r>
            <a:r>
              <a:rPr lang="sl-SI" sz="2800" dirty="0" smtClean="0"/>
              <a:t>?</a:t>
            </a:r>
            <a:endParaRPr lang="sl-SI" dirty="0"/>
          </a:p>
          <a:p>
            <a:pPr>
              <a:lnSpc>
                <a:spcPct val="90000"/>
              </a:lnSpc>
              <a:spcAft>
                <a:spcPts val="600"/>
              </a:spcAft>
            </a:pPr>
            <a:endParaRPr lang="sl-SI" dirty="0"/>
          </a:p>
          <a:p>
            <a:pPr>
              <a:lnSpc>
                <a:spcPct val="90000"/>
              </a:lnSpc>
              <a:spcAft>
                <a:spcPts val="600"/>
              </a:spcAft>
            </a:pPr>
            <a:endParaRPr lang="sl-SI" dirty="0"/>
          </a:p>
        </p:txBody>
      </p:sp>
      <p:sp>
        <p:nvSpPr>
          <p:cNvPr id="8" name="PoljeZBesedilom 7">
            <a:extLst>
              <a:ext uri="{FF2B5EF4-FFF2-40B4-BE49-F238E27FC236}">
                <a16:creationId xmlns:a16="http://schemas.microsoft.com/office/drawing/2014/main" id="{F9D87DF4-4718-BF37-6674-7F74349DA94D}"/>
              </a:ext>
            </a:extLst>
          </p:cNvPr>
          <p:cNvSpPr txBox="1"/>
          <p:nvPr/>
        </p:nvSpPr>
        <p:spPr>
          <a:xfrm>
            <a:off x="9368789" y="6657945"/>
            <a:ext cx="2823209"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3" tooltip="https://tomazsarc.blogspot.com/2004_08_01_archive.html">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4" tooltip="https://creativecommons.org/licenses/by-nd/3.0/">
                  <a:extLst>
                    <a:ext uri="{A12FA001-AC4F-418D-AE19-62706E023703}">
                      <ahyp:hlinkClr xmlns="" xmlns:ahyp="http://schemas.microsoft.com/office/drawing/2018/hyperlinkcolor" val="tx"/>
                    </a:ext>
                  </a:extLst>
                </a:hlinkClick>
              </a:rPr>
              <a:t>CC BY-ND</a:t>
            </a:r>
            <a:endParaRPr lang="sl-SI" sz="700">
              <a:solidFill>
                <a:srgbClr val="FFFFFF"/>
              </a:solidFill>
            </a:endParaRPr>
          </a:p>
        </p:txBody>
      </p:sp>
    </p:spTree>
    <p:extLst>
      <p:ext uri="{BB962C8B-B14F-4D97-AF65-F5344CB8AC3E}">
        <p14:creationId xmlns:p14="http://schemas.microsoft.com/office/powerpoint/2010/main" val="20994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1A76E3E6D09E448FBE812228A70B07" ma:contentTypeVersion="13" ma:contentTypeDescription="Ustvari nov dokument." ma:contentTypeScope="" ma:versionID="458030208bc8ca2747de43191a327dfc">
  <xsd:schema xmlns:xsd="http://www.w3.org/2001/XMLSchema" xmlns:xs="http://www.w3.org/2001/XMLSchema" xmlns:p="http://schemas.microsoft.com/office/2006/metadata/properties" xmlns:ns3="ef7a5795-cc1d-48ea-8946-76a462bf8c1e" xmlns:ns4="0de2005e-9fda-4a37-bdb0-0fa6de54be81" targetNamespace="http://schemas.microsoft.com/office/2006/metadata/properties" ma:root="true" ma:fieldsID="a0d85746f818070fd46ab4445c7e5fdc" ns3:_="" ns4:_="">
    <xsd:import namespace="ef7a5795-cc1d-48ea-8946-76a462bf8c1e"/>
    <xsd:import namespace="0de2005e-9fda-4a37-bdb0-0fa6de54be8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a5795-cc1d-48ea-8946-76a462bf8c1e"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SharingHintHash" ma:index="10" nillable="true" ma:displayName="Razprševanje namiga za skupno rab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2005e-9fda-4a37-bdb0-0fa6de54be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de2005e-9fda-4a37-bdb0-0fa6de54be81" xsi:nil="true"/>
  </documentManagement>
</p:properties>
</file>

<file path=customXml/itemProps1.xml><?xml version="1.0" encoding="utf-8"?>
<ds:datastoreItem xmlns:ds="http://schemas.openxmlformats.org/officeDocument/2006/customXml" ds:itemID="{5CBF49C5-98A1-42C8-B21E-EE13F86F09E0}">
  <ds:schemaRefs>
    <ds:schemaRef ds:uri="http://schemas.microsoft.com/sharepoint/v3/contenttype/forms"/>
  </ds:schemaRefs>
</ds:datastoreItem>
</file>

<file path=customXml/itemProps2.xml><?xml version="1.0" encoding="utf-8"?>
<ds:datastoreItem xmlns:ds="http://schemas.openxmlformats.org/officeDocument/2006/customXml" ds:itemID="{A419076E-BB48-4D74-B069-B19424FEF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a5795-cc1d-48ea-8946-76a462bf8c1e"/>
    <ds:schemaRef ds:uri="0de2005e-9fda-4a37-bdb0-0fa6de54b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B5125-0661-41D9-A614-CDEDEF5094B2}">
  <ds:schemaRefs>
    <ds:schemaRef ds:uri="http://schemas.microsoft.com/office/2006/documentManagement/types"/>
    <ds:schemaRef ds:uri="0de2005e-9fda-4a37-bdb0-0fa6de54be8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ef7a5795-cc1d-48ea-8946-76a462bf8c1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519</TotalTime>
  <Words>2008</Words>
  <Application>Microsoft Office PowerPoint</Application>
  <PresentationFormat>Širokozaslonsko</PresentationFormat>
  <Paragraphs>155</Paragraphs>
  <Slides>30</Slides>
  <Notes>4</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30</vt:i4>
      </vt:variant>
    </vt:vector>
  </HeadingPairs>
  <TitlesOfParts>
    <vt:vector size="34" baseType="lpstr">
      <vt:lpstr>Arial</vt:lpstr>
      <vt:lpstr>Calibri</vt:lpstr>
      <vt:lpstr>Calibri Light</vt:lpstr>
      <vt:lpstr>Officeova tema</vt:lpstr>
      <vt:lpstr>KULTURA NENASILJA IN STRPNOSTI</vt:lpstr>
      <vt:lpstr>PowerPointova predstavitev</vt:lpstr>
      <vt:lpstr>PowerPointova predstavitev</vt:lpstr>
      <vt:lpstr>SOKRATOVA CEDILA</vt:lpstr>
      <vt:lpstr>PowerPointova predstavitev</vt:lpstr>
      <vt:lpstr>JANEZEK</vt:lpstr>
      <vt:lpstr>PowerPointova predstavitev</vt:lpstr>
      <vt:lpstr>NIPKE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SKUPAJ SE ODLOČIMO, ALI JE ZAPISANA POVED NASILJE ALI NEPRIJETEN DOGODEK.</vt:lpstr>
      <vt:lpstr>PowerPointova predstavitev</vt:lpstr>
      <vt:lpstr>PowerPointova predstavitev</vt:lpstr>
      <vt:lpstr>PowerPointova predstavitev</vt:lpstr>
      <vt:lpstr> KAKO UKREPAMO?  Povemo odrasli osebi.  Pomagamo žrtvi.  Zoperstavljanje povzročiteljici oz. povzročitelju.</vt:lpstr>
      <vt:lpstr>PowerPointova predstavitev</vt:lpstr>
      <vt:lpstr>PowerPointova predstavitev</vt:lpstr>
      <vt:lpstr>PowerPointova predstavitev</vt:lpstr>
      <vt:lpstr>Primer medvrstniškega nasilja (ime lahko sami izberemo):</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KULTURA NENASILJA IN STRPNOSTI</dc:title>
  <dc:creator>Asja Štucin</dc:creator>
  <cp:lastModifiedBy>Azemina Cinac</cp:lastModifiedBy>
  <cp:revision>30</cp:revision>
  <dcterms:created xsi:type="dcterms:W3CDTF">2023-05-10T18:33:03Z</dcterms:created>
  <dcterms:modified xsi:type="dcterms:W3CDTF">2023-05-11T20:13:47Z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0x010100071A76E3E6D09E448FBE812228A70B07</vt:lpwstr>
  </property>
</Properties>
</file>